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8" autoAdjust="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71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677415"/>
            <a:ext cx="7772400" cy="901094"/>
          </a:xfrm>
        </p:spPr>
        <p:txBody>
          <a:bodyPr anchor="t" anchorCtr="0"/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3645154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41800" y="3073400"/>
            <a:ext cx="647700" cy="698500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41800" y="3073400"/>
            <a:ext cx="647700" cy="698500"/>
          </a:xfrm>
          <a:prstGeom prst="rect">
            <a:avLst/>
          </a:prstGeom>
        </p:spPr>
      </p:pic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8474800" y="6421247"/>
            <a:ext cx="342081" cy="365125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0" i="0" smtClean="0">
                <a:solidFill>
                  <a:schemeClr val="tx1"/>
                </a:solidFill>
                <a:latin typeface="Arial"/>
                <a:cs typeface="Arial"/>
              </a:rPr>
              <a:pPr algn="ctr"/>
              <a:t>‹#›</a:t>
            </a:fld>
            <a:endParaRPr lang="nb-NO" b="0" i="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pic>
        <p:nvPicPr>
          <p:cNvPr id="4" name="Bilde 3" descr="sirkler.jpg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451"/>
          <a:stretch/>
        </p:blipFill>
        <p:spPr>
          <a:xfrm>
            <a:off x="7993703" y="511250"/>
            <a:ext cx="1151994" cy="1148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gjeringen.no/contentassets/1a36e88f124d4a1ea92a9c790be2d69a/no/pdfs/prp201720180056000dddpdfs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8"/>
          <p:cNvSpPr/>
          <p:nvPr/>
        </p:nvSpPr>
        <p:spPr>
          <a:xfrm>
            <a:off x="0" y="5496793"/>
            <a:ext cx="9145697" cy="14401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nb-NO" dirty="0" smtClean="0"/>
              <a:t>Nytt personvernregelverk</a:t>
            </a:r>
            <a:endParaRPr lang="nb-NO" dirty="0"/>
          </a:p>
        </p:txBody>
      </p:sp>
      <p:sp>
        <p:nvSpPr>
          <p:cNvPr id="20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nb-NO" u="sng" dirty="0" err="1" smtClean="0">
                <a:latin typeface="Book Antiqua" panose="02040602050305030304" pitchFamily="18" charset="0"/>
              </a:rPr>
              <a:t>GDPR</a:t>
            </a:r>
            <a:r>
              <a:rPr lang="nb-NO" u="sng" dirty="0" smtClean="0">
                <a:latin typeface="Book Antiqua" panose="02040602050305030304" pitchFamily="18" charset="0"/>
              </a:rPr>
              <a:t> – EUs nye personvernregelverk</a:t>
            </a:r>
            <a:r>
              <a:rPr lang="nb-NO" dirty="0" smtClean="0">
                <a:latin typeface="Book Antiqua" panose="02040602050305030304" pitchFamily="18" charset="0"/>
              </a:rPr>
              <a:t>, norsk rett i juli (</a:t>
            </a:r>
            <a:r>
              <a:rPr lang="nb-NO" dirty="0" smtClean="0">
                <a:latin typeface="Book Antiqua" panose="02040602050305030304" pitchFamily="18" charset="0"/>
                <a:hlinkClick r:id="rId2"/>
              </a:rPr>
              <a:t>Prop. 56 LS</a:t>
            </a:r>
            <a:r>
              <a:rPr lang="nb-NO" dirty="0" smtClean="0">
                <a:latin typeface="Book Antiqua" panose="02040602050305030304" pitchFamily="18" charset="0"/>
              </a:rPr>
              <a:t>)</a:t>
            </a:r>
          </a:p>
          <a:p>
            <a:r>
              <a:rPr lang="nb-NO" dirty="0" smtClean="0">
                <a:latin typeface="Book Antiqua" panose="02040602050305030304" pitchFamily="18" charset="0"/>
              </a:rPr>
              <a:t>Resultat av behov for sikring og tillit i en digital hverdag</a:t>
            </a:r>
          </a:p>
          <a:p>
            <a:endParaRPr lang="nb-NO" dirty="0" smtClean="0">
              <a:latin typeface="Book Antiqua" panose="02040602050305030304" pitchFamily="18" charset="0"/>
            </a:endParaRPr>
          </a:p>
          <a:p>
            <a:r>
              <a:rPr lang="nb-NO" smtClean="0">
                <a:latin typeface="Book Antiqua" panose="02040602050305030304" pitchFamily="18" charset="0"/>
              </a:rPr>
              <a:t>Bortfall </a:t>
            </a:r>
            <a:r>
              <a:rPr lang="nb-NO" dirty="0" smtClean="0">
                <a:latin typeface="Book Antiqua" panose="02040602050305030304" pitchFamily="18" charset="0"/>
              </a:rPr>
              <a:t>av meldeplikt og konsesjonsplikt </a:t>
            </a:r>
            <a:r>
              <a:rPr lang="nb-NO" smtClean="0">
                <a:latin typeface="Book Antiqua" panose="02040602050305030304" pitchFamily="18" charset="0"/>
              </a:rPr>
              <a:t>=&gt; Ansvarsprinsipp</a:t>
            </a:r>
            <a:endParaRPr lang="nb-NO" dirty="0">
              <a:latin typeface="Book Antiqua" panose="02040602050305030304" pitchFamily="18" charset="0"/>
            </a:endParaRPr>
          </a:p>
          <a:p>
            <a:r>
              <a:rPr lang="nb-NO" dirty="0">
                <a:latin typeface="Book Antiqua" panose="02040602050305030304" pitchFamily="18" charset="0"/>
              </a:rPr>
              <a:t>Krav om </a:t>
            </a:r>
            <a:r>
              <a:rPr lang="nb-NO" i="1" dirty="0" smtClean="0">
                <a:latin typeface="Book Antiqua" panose="02040602050305030304" pitchFamily="18" charset="0"/>
              </a:rPr>
              <a:t>intern kontroll og dokumentasjon </a:t>
            </a:r>
            <a:r>
              <a:rPr lang="nb-NO" dirty="0" smtClean="0">
                <a:latin typeface="Book Antiqua" panose="02040602050305030304" pitchFamily="18" charset="0"/>
              </a:rPr>
              <a:t>- </a:t>
            </a:r>
            <a:r>
              <a:rPr lang="nb-NO" sz="1900" dirty="0" smtClean="0">
                <a:latin typeface="Book Antiqua" panose="02040602050305030304" pitchFamily="18" charset="0"/>
              </a:rPr>
              <a:t>oversikt over behandlinger av personopplysninger – sikre gyldig grunnlag og overholde personvernprinsippene</a:t>
            </a:r>
          </a:p>
          <a:p>
            <a:r>
              <a:rPr lang="nb-NO" dirty="0">
                <a:latin typeface="Book Antiqua" panose="02040602050305030304" pitchFamily="18" charset="0"/>
              </a:rPr>
              <a:t>D</a:t>
            </a:r>
            <a:r>
              <a:rPr lang="nb-NO" dirty="0" smtClean="0">
                <a:latin typeface="Book Antiqua" panose="02040602050305030304" pitchFamily="18" charset="0"/>
              </a:rPr>
              <a:t>e registrerte- styrkede rettigheter</a:t>
            </a:r>
          </a:p>
          <a:p>
            <a:pPr marL="0" indent="0">
              <a:buNone/>
            </a:pPr>
            <a:endParaRPr lang="nb-NO" dirty="0" smtClean="0">
              <a:latin typeface="Book Antiqua" panose="02040602050305030304" pitchFamily="18" charset="0"/>
            </a:endParaRPr>
          </a:p>
          <a:p>
            <a:r>
              <a:rPr lang="nb-NO" dirty="0" smtClean="0">
                <a:latin typeface="Book Antiqua" panose="02040602050305030304" pitchFamily="18" charset="0"/>
              </a:rPr>
              <a:t>Ved NTNU:</a:t>
            </a:r>
          </a:p>
          <a:p>
            <a:pPr lvl="1"/>
            <a:r>
              <a:rPr lang="nb-NO" b="1" dirty="0" smtClean="0">
                <a:latin typeface="Book Antiqua" panose="02040602050305030304" pitchFamily="18" charset="0"/>
              </a:rPr>
              <a:t>Ny retningslinje </a:t>
            </a:r>
            <a:r>
              <a:rPr lang="nb-NO" dirty="0" smtClean="0">
                <a:latin typeface="Book Antiqua" panose="02040602050305030304" pitchFamily="18" charset="0"/>
              </a:rPr>
              <a:t>for behandling av PO</a:t>
            </a:r>
          </a:p>
          <a:p>
            <a:pPr lvl="1"/>
            <a:r>
              <a:rPr lang="nb-NO" b="1" dirty="0" smtClean="0">
                <a:latin typeface="Book Antiqua" panose="02040602050305030304" pitchFamily="18" charset="0"/>
              </a:rPr>
              <a:t>Kartlegge</a:t>
            </a:r>
            <a:r>
              <a:rPr lang="nb-NO" dirty="0" smtClean="0">
                <a:latin typeface="Book Antiqua" panose="02040602050305030304" pitchFamily="18" charset="0"/>
              </a:rPr>
              <a:t> behandlinger av PO for oversikt (krav om protokoll)</a:t>
            </a:r>
          </a:p>
          <a:p>
            <a:pPr lvl="1"/>
            <a:r>
              <a:rPr lang="nb-NO" dirty="0" smtClean="0">
                <a:latin typeface="Book Antiqua" panose="02040602050305030304" pitchFamily="18" charset="0"/>
              </a:rPr>
              <a:t>Plan for opplæring - kontaktpersoner</a:t>
            </a:r>
          </a:p>
          <a:p>
            <a:pPr lvl="1"/>
            <a:r>
              <a:rPr lang="nb-NO" dirty="0" smtClean="0">
                <a:latin typeface="Book Antiqua" panose="02040602050305030304" pitchFamily="18" charset="0"/>
              </a:rPr>
              <a:t>Forskning -avklare forholdet til NSD og REK, internkontroll?</a:t>
            </a:r>
          </a:p>
          <a:p>
            <a:endParaRPr lang="nb-NO" dirty="0" smtClean="0">
              <a:latin typeface="Book Antiqua" panose="02040602050305030304" pitchFamily="18" charset="0"/>
            </a:endParaRPr>
          </a:p>
          <a:p>
            <a:r>
              <a:rPr lang="nb-NO" dirty="0" smtClean="0">
                <a:latin typeface="Book Antiqua" panose="02040602050305030304" pitchFamily="18" charset="0"/>
              </a:rPr>
              <a:t>Ansatt eget </a:t>
            </a:r>
            <a:r>
              <a:rPr lang="nb-NO" b="1" dirty="0" smtClean="0">
                <a:latin typeface="Book Antiqua" panose="02040602050305030304" pitchFamily="18" charset="0"/>
              </a:rPr>
              <a:t>personvernombud : </a:t>
            </a:r>
            <a:r>
              <a:rPr lang="nb-NO" dirty="0" smtClean="0">
                <a:latin typeface="Book Antiqua" panose="02040602050305030304" pitchFamily="18" charset="0"/>
              </a:rPr>
              <a:t>Thomas Helgesen</a:t>
            </a:r>
          </a:p>
          <a:p>
            <a:pPr marL="457200" lvl="1" indent="0">
              <a:buNone/>
            </a:pP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330688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 	Personvernombud (PVO) – Data 	</a:t>
            </a:r>
            <a:r>
              <a:rPr lang="nb-NO" dirty="0" err="1" smtClean="0"/>
              <a:t>Protection</a:t>
            </a:r>
            <a:r>
              <a:rPr lang="nb-NO" dirty="0" smtClean="0"/>
              <a:t> </a:t>
            </a:r>
            <a:r>
              <a:rPr lang="nb-NO" dirty="0" err="1" smtClean="0"/>
              <a:t>Officer</a:t>
            </a:r>
            <a:r>
              <a:rPr lang="nb-NO" dirty="0" smtClean="0"/>
              <a:t> (DPO)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endParaRPr lang="nb-NO" dirty="0" smtClean="0"/>
          </a:p>
          <a:p>
            <a:r>
              <a:rPr lang="nb-NO" dirty="0" smtClean="0"/>
              <a:t>Plikt til å </a:t>
            </a:r>
            <a:r>
              <a:rPr lang="nb-NO" b="1" dirty="0" smtClean="0"/>
              <a:t>utpeke</a:t>
            </a:r>
            <a:r>
              <a:rPr lang="nb-NO" dirty="0" smtClean="0"/>
              <a:t> Personvernombud  (Art 37) 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	</a:t>
            </a:r>
            <a:r>
              <a:rPr lang="nb-NO" sz="1800" dirty="0" smtClean="0"/>
              <a:t>Ett personvernombud for hele NTNU</a:t>
            </a:r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Personvernombudets </a:t>
            </a:r>
            <a:r>
              <a:rPr lang="nb-NO" b="1" dirty="0" smtClean="0"/>
              <a:t>stilling</a:t>
            </a:r>
            <a:r>
              <a:rPr lang="nb-NO" dirty="0" smtClean="0"/>
              <a:t> (Art 38)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Involvering, ressurser, uavhengighet og </a:t>
            </a:r>
            <a:r>
              <a:rPr lang="nb-NO" dirty="0" err="1" smtClean="0"/>
              <a:t>rapportertering</a:t>
            </a:r>
            <a:endParaRPr lang="nb-NO" dirty="0" smtClean="0"/>
          </a:p>
          <a:p>
            <a:endParaRPr lang="nb-NO" dirty="0" smtClean="0"/>
          </a:p>
          <a:p>
            <a:r>
              <a:rPr lang="nb-NO" dirty="0" smtClean="0"/>
              <a:t>Personvernombudets </a:t>
            </a:r>
            <a:r>
              <a:rPr lang="nb-NO" b="1" dirty="0" smtClean="0"/>
              <a:t>oppgaver </a:t>
            </a:r>
            <a:r>
              <a:rPr lang="nb-NO" dirty="0" smtClean="0"/>
              <a:t>(Art 39)					</a:t>
            </a:r>
          </a:p>
          <a:p>
            <a:pPr lvl="3">
              <a:buFont typeface="Wingdings" panose="05000000000000000000" pitchFamily="2" charset="2"/>
              <a:buChar char="Ø"/>
            </a:pPr>
            <a:endParaRPr lang="nb-NO" b="1" dirty="0" smtClean="0"/>
          </a:p>
          <a:p>
            <a:pPr lvl="3">
              <a:buFont typeface="Wingdings" panose="05000000000000000000" pitchFamily="2" charset="2"/>
              <a:buChar char="Ø"/>
            </a:pPr>
            <a:endParaRPr lang="nb-NO" b="1" dirty="0" smtClean="0"/>
          </a:p>
        </p:txBody>
      </p:sp>
    </p:spTree>
    <p:extLst>
      <p:ext uri="{BB962C8B-B14F-4D97-AF65-F5344CB8AC3E}">
        <p14:creationId xmlns:p14="http://schemas.microsoft.com/office/powerpoint/2010/main" val="290703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Personvernombudet oppgaver (art 39)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endParaRPr lang="nb-NO" sz="12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nb-NO" sz="1500" b="1" dirty="0"/>
              <a:t>RÅDGIVNING </a:t>
            </a:r>
          </a:p>
          <a:p>
            <a:pPr marL="342900" lvl="1" indent="0">
              <a:buNone/>
            </a:pPr>
            <a:r>
              <a:rPr lang="nb-NO" sz="1500" b="1" dirty="0"/>
              <a:t>	- informere og gi råd om forpliktelsene som følger av GDPR og annen relevant lovgivning</a:t>
            </a:r>
          </a:p>
          <a:p>
            <a:pPr marL="342900" lvl="1" indent="0">
              <a:buNone/>
            </a:pPr>
            <a:endParaRPr lang="nb-NO" sz="15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nb-NO" sz="1500" b="1" dirty="0" smtClean="0"/>
              <a:t>KONTROLLERE etterlevelse av GDPR og interne retningslinjer</a:t>
            </a:r>
            <a:endParaRPr lang="nb-NO" sz="1500" b="1" dirty="0"/>
          </a:p>
          <a:p>
            <a:pPr marL="342900" lvl="1" indent="0">
              <a:buNone/>
            </a:pPr>
            <a:endParaRPr lang="nb-NO" sz="15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nb-NO" sz="1500" b="1" dirty="0" smtClean="0"/>
              <a:t>Gi råd om personvernkonsekvensvurderinger </a:t>
            </a:r>
            <a:r>
              <a:rPr lang="nb-NO" sz="1500" b="1" dirty="0"/>
              <a:t>(DPIA) </a:t>
            </a:r>
            <a:r>
              <a:rPr lang="nb-NO" sz="1500" b="1" dirty="0" smtClean="0"/>
              <a:t>, og kontrollere gjennomføringen</a:t>
            </a:r>
            <a:endParaRPr lang="nb-NO" sz="1500" b="1" dirty="0"/>
          </a:p>
          <a:p>
            <a:pPr marL="342900" lvl="1" indent="0">
              <a:buNone/>
            </a:pPr>
            <a:endParaRPr lang="nb-NO" sz="15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nb-NO" sz="1500" b="1" dirty="0"/>
              <a:t>Samarbeid og kontakt med DATATILSYNET </a:t>
            </a:r>
          </a:p>
          <a:p>
            <a:pPr marL="342900" lvl="1" indent="0">
              <a:buNone/>
            </a:pPr>
            <a:endParaRPr lang="nb-NO" sz="15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nb-NO" sz="1500" b="1" dirty="0"/>
              <a:t>Kontaktpunkt for de REGISTRERTE 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6046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åd og Utvalg Dokument" ma:contentTypeID="0x0101009E2066E71E497F4CB39B311F8595AA3D0019815914D086384989C1A82EADC1A09B" ma:contentTypeVersion="12" ma:contentTypeDescription="Opprett et nytt dokument." ma:contentTypeScope="" ma:versionID="4618edc4147c280eebf0624a3ea28aed">
  <xsd:schema xmlns:xsd="http://www.w3.org/2001/XMLSchema" xmlns:xs="http://www.w3.org/2001/XMLSchema" xmlns:p="http://schemas.microsoft.com/office/2006/metadata/properties" xmlns:ns2="b26251d6-bce2-4309-80ca-3d3d0f531bbd" xmlns:ns3="57f7f35d-0481-4669-94c7-aa93cccd2b68" xmlns:ns4="6ec2e400-4754-46bd-a327-04f3ccbcbfea" targetNamespace="http://schemas.microsoft.com/office/2006/metadata/properties" ma:root="true" ma:fieldsID="2be6bc4788ef10ee34e28804ecc754da" ns2:_="" ns3:_="" ns4:_="">
    <xsd:import namespace="b26251d6-bce2-4309-80ca-3d3d0f531bbd"/>
    <xsd:import namespace="57f7f35d-0481-4669-94c7-aa93cccd2b68"/>
    <xsd:import namespace="6ec2e400-4754-46bd-a327-04f3ccbcbfea"/>
    <xsd:element name="properties">
      <xsd:complexType>
        <xsd:sequence>
          <xsd:element name="documentManagement">
            <xsd:complexType>
              <xsd:all>
                <xsd:element ref="ns2:RadUtvalgSakMoteTitle" minOccurs="0"/>
                <xsd:element ref="ns2:RadUtvalgDokSakTittel" minOccurs="0"/>
                <xsd:element ref="ns3:RadUtvalgDokType" minOccurs="0"/>
                <xsd:element ref="ns3:RadUtvalgDokTilgang" minOccurs="0"/>
                <xsd:element ref="ns3:RadUtvalgDokPublisert" minOccurs="0"/>
                <xsd:element ref="ns4:MediaServiceMetadata" minOccurs="0"/>
                <xsd:element ref="ns4:MediaServiceFastMetadata" minOccurs="0"/>
                <xsd:element ref="ns3:SharedWithUsers" minOccurs="0"/>
                <xsd:element ref="ns3:SharedWithDetails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6251d6-bce2-4309-80ca-3d3d0f531bbd" elementFormDefault="qualified">
    <xsd:import namespace="http://schemas.microsoft.com/office/2006/documentManagement/types"/>
    <xsd:import namespace="http://schemas.microsoft.com/office/infopath/2007/PartnerControls"/>
    <xsd:element name="RadUtvalgSakMoteTitle" ma:index="8" nillable="true" ma:displayName="RadUtvalgSakMoteTitle" ma:list="{7f331ce7-1154-4511-acde-2ab936360a4b}" ma:internalName="RadUtvalgSakMoteTitle" ma:showField="Title" ma:web="b26251d6-bce2-4309-80ca-3d3d0f531bbd">
      <xsd:simpleType>
        <xsd:restriction base="dms:Lookup"/>
      </xsd:simpleType>
    </xsd:element>
    <xsd:element name="RadUtvalgDokSakTittel" ma:index="9" nillable="true" ma:displayName="RadUtvalgDokSakTittel" ma:list="{b2420641-9c55-4681-9fec-1e36306401fe}" ma:internalName="RadUtvalgDokSakTittel" ma:showField="Title" ma:web="b26251d6-bce2-4309-80ca-3d3d0f531bbd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f7f35d-0481-4669-94c7-aa93cccd2b68" elementFormDefault="qualified">
    <xsd:import namespace="http://schemas.microsoft.com/office/2006/documentManagement/types"/>
    <xsd:import namespace="http://schemas.microsoft.com/office/infopath/2007/PartnerControls"/>
    <xsd:element name="RadUtvalgDokType" ma:index="10" nillable="true" ma:displayName="RadUtvalgDokType" ma:default="Saksvedlegg" ma:format="Dropdown" ma:internalName="RadUtvalgDokType">
      <xsd:simpleType>
        <xsd:restriction base="dms:Choice">
          <xsd:enumeration value="Saksvedlegg"/>
          <xsd:enumeration value="Presentasjon"/>
          <xsd:enumeration value="Annet"/>
        </xsd:restriction>
      </xsd:simpleType>
    </xsd:element>
    <xsd:element name="RadUtvalgDokTilgang" ma:index="11" nillable="true" ma:displayName="RadUtvalgDokTilgang" ma:default="Åpen" ma:format="Dropdown" ma:internalName="RadUtvalgDokTilgang">
      <xsd:simpleType>
        <xsd:restriction base="dms:Choice">
          <xsd:enumeration value="Åpen"/>
          <xsd:enumeration value="Lukket"/>
          <xsd:enumeration value="NTNU"/>
        </xsd:restriction>
      </xsd:simpleType>
    </xsd:element>
    <xsd:element name="RadUtvalgDokPublisert" ma:index="12" nillable="true" ma:displayName="RadUtvalgDokPublisert" ma:default="Nei" ma:format="Dropdown" ma:internalName="RadUtvalgDokPublisert">
      <xsd:simpleType>
        <xsd:restriction base="dms:Choice">
          <xsd:enumeration value="Nei"/>
          <xsd:enumeration value="J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c2e400-4754-46bd-a327-04f3ccbcbf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adUtvalgDokType xmlns="57f7f35d-0481-4669-94c7-aa93cccd2b68">Saksvedlegg</RadUtvalgDokType>
    <RadUtvalgDokTilgang xmlns="57f7f35d-0481-4669-94c7-aa93cccd2b68">Åpen</RadUtvalgDokTilgang>
    <RadUtvalgSakMoteTitle xmlns="b26251d6-bce2-4309-80ca-3d3d0f531bbd">70</RadUtvalgSakMoteTitle>
    <RadUtvalgDokSakTittel xmlns="b26251d6-bce2-4309-80ca-3d3d0f531bbd">454</RadUtvalgDokSakTittel>
    <RadUtvalgDokPublisert xmlns="57f7f35d-0481-4669-94c7-aa93cccd2b68">Ja</RadUtvalgDokPublisert>
  </documentManagement>
</p:properties>
</file>

<file path=customXml/itemProps1.xml><?xml version="1.0" encoding="utf-8"?>
<ds:datastoreItem xmlns:ds="http://schemas.openxmlformats.org/officeDocument/2006/customXml" ds:itemID="{37008DE2-0274-48D3-AE76-A07E7E1A7E51}"/>
</file>

<file path=customXml/itemProps2.xml><?xml version="1.0" encoding="utf-8"?>
<ds:datastoreItem xmlns:ds="http://schemas.openxmlformats.org/officeDocument/2006/customXml" ds:itemID="{FA04C4C2-2122-4672-B2AB-0C3CCEDD6127}"/>
</file>

<file path=customXml/itemProps3.xml><?xml version="1.0" encoding="utf-8"?>
<ds:datastoreItem xmlns:ds="http://schemas.openxmlformats.org/officeDocument/2006/customXml" ds:itemID="{B29A1B31-BDAA-4267-BBD0-FE2415E9B87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Office PowerPoint</Application>
  <PresentationFormat>Skjermfremvisning (4:3)</PresentationFormat>
  <Paragraphs>36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8" baseType="lpstr">
      <vt:lpstr>Arial</vt:lpstr>
      <vt:lpstr>Book Antiqua</vt:lpstr>
      <vt:lpstr>Calibri</vt:lpstr>
      <vt:lpstr>Wingdings</vt:lpstr>
      <vt:lpstr>Office-tema</vt:lpstr>
      <vt:lpstr>Nytt personvernregelverk</vt:lpstr>
      <vt:lpstr>  Personvernombud (PVO) – Data  Protection Officer (DPO)</vt:lpstr>
      <vt:lpstr>Personvernombudet oppgaver (art 39)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Kolbjørn Skarpnes</dc:creator>
  <cp:lastModifiedBy>Kirsti Klokkerhaug</cp:lastModifiedBy>
  <cp:revision>101</cp:revision>
  <dcterms:created xsi:type="dcterms:W3CDTF">2013-06-10T16:56:09Z</dcterms:created>
  <dcterms:modified xsi:type="dcterms:W3CDTF">2018-06-12T10:19:06Z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0x0101009E2066E71E497F4CB39B311F8595AA3D0019815914D086384989C1A82EADC1A09B</vt:lpwstr>
  </property>
</Properties>
</file>