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72" r:id="rId5"/>
    <p:sldId id="256" r:id="rId6"/>
    <p:sldId id="258" r:id="rId7"/>
    <p:sldId id="275" r:id="rId8"/>
    <p:sldId id="257" r:id="rId9"/>
    <p:sldId id="276" r:id="rId10"/>
    <p:sldId id="277" r:id="rId11"/>
    <p:sldId id="278" r:id="rId12"/>
    <p:sldId id="279" r:id="rId13"/>
    <p:sldId id="280" r:id="rId14"/>
    <p:sldId id="281" r:id="rId15"/>
    <p:sldId id="273" r:id="rId16"/>
  </p:sldIdLst>
  <p:sldSz cx="9144000" cy="6858000" type="screen4x3"/>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emastil 2 – utheving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iddels stil 4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8" autoAdjust="0"/>
    <p:restoredTop sz="94660"/>
  </p:normalViewPr>
  <p:slideViewPr>
    <p:cSldViewPr snapToGrid="0" snapToObjects="1">
      <p:cViewPr varScale="1">
        <p:scale>
          <a:sx n="117" d="100"/>
          <a:sy n="117" d="100"/>
        </p:scale>
        <p:origin x="12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65D9759-F1F9-4462-B6E2-A63EBD4C9F8B}" type="datetimeFigureOut">
              <a:rPr lang="nb-NO" smtClean="0"/>
              <a:t>14.09.2018</a:t>
            </a:fld>
            <a:endParaRPr lang="nb-NO"/>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55E657C-53EF-40C9-A4A0-4C8E5DF6C64B}" type="slidenum">
              <a:rPr lang="nb-NO" smtClean="0"/>
              <a:t>‹#›</a:t>
            </a:fld>
            <a:endParaRPr lang="nb-NO"/>
          </a:p>
        </p:txBody>
      </p:sp>
    </p:spTree>
    <p:extLst>
      <p:ext uri="{BB962C8B-B14F-4D97-AF65-F5344CB8AC3E}">
        <p14:creationId xmlns:p14="http://schemas.microsoft.com/office/powerpoint/2010/main" val="129979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dirty="0"/>
              <a:t>Klikk for å redigere tittelstil</a:t>
            </a:r>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p:cNvPicPr>
            <a:picLocks noChangeAspect="1"/>
          </p:cNvPicPr>
          <p:nvPr userDrawn="1"/>
        </p:nvPicPr>
        <p:blipFill>
          <a:blip r:embed="rId2"/>
          <a:stretch>
            <a:fillRect/>
          </a:stretch>
        </p:blipFill>
        <p:spPr>
          <a:xfrm>
            <a:off x="4241800" y="3073400"/>
            <a:ext cx="647700" cy="698500"/>
          </a:xfrm>
          <a:prstGeom prst="rect">
            <a:avLst/>
          </a:prstGeom>
        </p:spPr>
      </p:pic>
      <p:pic>
        <p:nvPicPr>
          <p:cNvPr id="8" name="Bilde 7"/>
          <p:cNvPicPr>
            <a:picLocks noChangeAspect="1"/>
          </p:cNvPicPr>
          <p:nvPr userDrawn="1"/>
        </p:nvPicPr>
        <p:blipFill>
          <a:blip r:embed="rId2"/>
          <a:stretch>
            <a:fillRect/>
          </a:stretch>
        </p:blipFill>
        <p:spPr>
          <a:xfrm>
            <a:off x="4241800" y="3073400"/>
            <a:ext cx="647700" cy="698500"/>
          </a:xfrm>
          <a:prstGeom prst="rect">
            <a:avLst/>
          </a:prstGeom>
        </p:spPr>
      </p:pic>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4" name="Bilde 3" descr="sirkler.jpg"/>
          <p:cNvPicPr>
            <a:picLocks noChangeAspect="1"/>
          </p:cNvPicPr>
          <p:nvPr userDrawn="1"/>
        </p:nvPicPr>
        <p:blipFill rotWithShape="1">
          <a:blip r:embed="rId13">
            <a:extLst>
              <a:ext uri="{28A0092B-C50C-407E-A947-70E740481C1C}">
                <a14:useLocalDpi xmlns:a14="http://schemas.microsoft.com/office/drawing/2010/main" val="0"/>
              </a:ext>
            </a:extLst>
          </a:blip>
          <a:srcRect r="18451"/>
          <a:stretch/>
        </p:blipFill>
        <p:spPr>
          <a:xfrm>
            <a:off x="7993703" y="511250"/>
            <a:ext cx="1151994" cy="1148515"/>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okut.no/prosjekter-i-nokut/kombinerte-fagevalueringar/" TargetMode="External"/><Relationship Id="rId2" Type="http://schemas.openxmlformats.org/officeDocument/2006/relationships/hyperlink" Target="https://www.forskningsradet.no/servlet/Satellite?pagename=ForskningsradetNorsk/Hovedsidemal&amp;cid=1212565796096&amp;c=InnholdsKontainer&amp;p=1220788264903&amp;querystring=Evaluation+of+the+Social+Sciences+in+Norway&amp;sortby=Aar&amp;sortorder=desc&amp;hits=30&amp;publicationType=ALLE"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NTNU - Utdanningsutvalget</a:t>
            </a:r>
            <a:endParaRPr lang="nb-NO" dirty="0"/>
          </a:p>
        </p:txBody>
      </p:sp>
      <p:sp>
        <p:nvSpPr>
          <p:cNvPr id="3" name="Undertittel 2"/>
          <p:cNvSpPr>
            <a:spLocks noGrp="1"/>
          </p:cNvSpPr>
          <p:nvPr>
            <p:ph type="subTitle" idx="1"/>
          </p:nvPr>
        </p:nvSpPr>
        <p:spPr/>
        <p:txBody>
          <a:bodyPr/>
          <a:lstStyle/>
          <a:p>
            <a:r>
              <a:rPr lang="nb-NO" dirty="0"/>
              <a:t>Møte </a:t>
            </a:r>
            <a:r>
              <a:rPr lang="nb-NO" dirty="0" smtClean="0"/>
              <a:t>14. </a:t>
            </a:r>
            <a:r>
              <a:rPr lang="nb-NO" dirty="0"/>
              <a:t>september 2018</a:t>
            </a:r>
          </a:p>
          <a:p>
            <a:endParaRPr lang="nb-NO" dirty="0"/>
          </a:p>
          <a:p>
            <a:r>
              <a:rPr lang="nb-NO" dirty="0"/>
              <a:t>Sak </a:t>
            </a:r>
            <a:r>
              <a:rPr lang="nb-NO" dirty="0" smtClean="0"/>
              <a:t>30/2018 Kombinerte Fagevalueringer - KOMBEVAL</a:t>
            </a:r>
            <a:endParaRPr lang="nb-NO" dirty="0"/>
          </a:p>
        </p:txBody>
      </p:sp>
      <p:pic>
        <p:nvPicPr>
          <p:cNvPr id="4" name="Bilde 3" descr="ny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01" y="603260"/>
            <a:ext cx="2518730" cy="716493"/>
          </a:xfrm>
          <a:prstGeom prst="rect">
            <a:avLst/>
          </a:prstGeom>
        </p:spPr>
      </p:pic>
    </p:spTree>
    <p:extLst>
      <p:ext uri="{BB962C8B-B14F-4D97-AF65-F5344CB8AC3E}">
        <p14:creationId xmlns:p14="http://schemas.microsoft.com/office/powerpoint/2010/main" val="327067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0" y="5496793"/>
            <a:ext cx="9145697" cy="1440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Plassholder for innhold 2"/>
          <p:cNvSpPr>
            <a:spLocks noGrp="1"/>
          </p:cNvSpPr>
          <p:nvPr>
            <p:ph idx="1"/>
          </p:nvPr>
        </p:nvSpPr>
        <p:spPr>
          <a:xfrm>
            <a:off x="457200" y="1353068"/>
            <a:ext cx="8229600" cy="4525963"/>
          </a:xfrm>
        </p:spPr>
        <p:txBody>
          <a:bodyPr>
            <a:normAutofit/>
          </a:bodyPr>
          <a:lstStyle/>
          <a:p>
            <a:pPr marL="0" indent="0">
              <a:buNone/>
            </a:pPr>
            <a:r>
              <a:rPr lang="nb-NO" sz="2000" dirty="0" smtClean="0"/>
              <a:t>Oppfølging av KOMBVAL:</a:t>
            </a:r>
          </a:p>
          <a:p>
            <a:pPr marL="0" indent="0">
              <a:buNone/>
            </a:pPr>
            <a:endParaRPr lang="nb-NO" sz="1800" dirty="0" smtClean="0"/>
          </a:p>
          <a:p>
            <a:pPr marL="285750" indent="-285750">
              <a:buFont typeface="Arial" panose="020B0604020202020204" pitchFamily="34" charset="0"/>
              <a:buChar char="•"/>
            </a:pPr>
            <a:r>
              <a:rPr lang="nb-NO" sz="1800" dirty="0" smtClean="0"/>
              <a:t>Videreføre arbeidet med egne studieplaner og undervisning/forskning. Her er åpenbart mye gjort riktig</a:t>
            </a:r>
            <a:r>
              <a:rPr lang="nb-NO" sz="1800" dirty="0"/>
              <a:t> </a:t>
            </a:r>
            <a:r>
              <a:rPr lang="nb-NO" sz="1800" dirty="0" smtClean="0"/>
              <a:t>(gode læringsutbyttebeskrivelser).</a:t>
            </a:r>
          </a:p>
          <a:p>
            <a:pPr marL="285750" indent="-285750">
              <a:buFont typeface="Arial" panose="020B0604020202020204" pitchFamily="34" charset="0"/>
              <a:buChar char="•"/>
            </a:pPr>
            <a:endParaRPr lang="nb-NO" sz="1800" dirty="0"/>
          </a:p>
          <a:p>
            <a:pPr marL="285750" indent="-285750">
              <a:buFont typeface="Arial" panose="020B0604020202020204" pitchFamily="34" charset="0"/>
              <a:buChar char="•"/>
            </a:pPr>
            <a:r>
              <a:rPr lang="nb-NO" sz="1800" dirty="0" smtClean="0"/>
              <a:t>Samlokalisering mellom NTNU-HHS og ISØ. </a:t>
            </a:r>
          </a:p>
          <a:p>
            <a:pPr marL="285750" indent="-285750">
              <a:buFont typeface="Arial" panose="020B0604020202020204" pitchFamily="34" charset="0"/>
              <a:buChar char="•"/>
            </a:pPr>
            <a:endParaRPr lang="nb-NO" sz="1800" dirty="0"/>
          </a:p>
          <a:p>
            <a:pPr marL="285750" indent="-285750">
              <a:buFont typeface="Arial" panose="020B0604020202020204" pitchFamily="34" charset="0"/>
              <a:buChar char="•"/>
            </a:pPr>
            <a:r>
              <a:rPr lang="nb-NO" sz="1800" dirty="0" smtClean="0"/>
              <a:t>Kontinuerlig utvikling av studieprogram og emner</a:t>
            </a:r>
            <a:r>
              <a:rPr lang="nb-NO" sz="1800" dirty="0" smtClean="0"/>
              <a:t>. Kontinuerlig forbedring avlæringsutbyttebeskrivelser og hva studenter skal lære </a:t>
            </a:r>
            <a:r>
              <a:rPr lang="nb-NO" sz="1800" smtClean="0"/>
              <a:t>i studiene.</a:t>
            </a:r>
            <a:endParaRPr lang="nb-NO" sz="1800" dirty="0" smtClean="0"/>
          </a:p>
          <a:p>
            <a:pPr marL="285750" indent="-285750">
              <a:buFont typeface="Arial" panose="020B0604020202020204" pitchFamily="34" charset="0"/>
              <a:buChar char="•"/>
            </a:pPr>
            <a:endParaRPr lang="nb-NO" sz="1800" dirty="0"/>
          </a:p>
          <a:p>
            <a:pPr marL="285750" indent="-285750">
              <a:buFont typeface="Arial" panose="020B0604020202020204" pitchFamily="34" charset="0"/>
              <a:buChar char="•"/>
            </a:pPr>
            <a:r>
              <a:rPr lang="nb-NO" sz="1800" dirty="0" smtClean="0"/>
              <a:t>Høst 2018: Digitale hjelpemidler bringes mer inn i undervisningen ved at  studentene selv utfører forskningsrelaterte eksperimenter.</a:t>
            </a:r>
          </a:p>
        </p:txBody>
      </p:sp>
      <p:sp>
        <p:nvSpPr>
          <p:cNvPr id="6" name="Tittel 1"/>
          <p:cNvSpPr>
            <a:spLocks noGrp="1"/>
          </p:cNvSpPr>
          <p:nvPr>
            <p:ph type="title"/>
          </p:nvPr>
        </p:nvSpPr>
        <p:spPr>
          <a:xfrm>
            <a:off x="457200" y="274638"/>
            <a:ext cx="7488195" cy="1143000"/>
          </a:xfrm>
        </p:spPr>
        <p:txBody>
          <a:bodyPr>
            <a:noAutofit/>
          </a:bodyPr>
          <a:lstStyle/>
          <a:p>
            <a:r>
              <a:rPr lang="nb-NO" sz="2000" dirty="0"/>
              <a:t>Sak 30/2018 Kombinerte </a:t>
            </a:r>
            <a:r>
              <a:rPr lang="nb-NO" sz="2000" dirty="0" smtClean="0"/>
              <a:t>Fagevalueringer </a:t>
            </a:r>
            <a:r>
              <a:rPr lang="nb-NO" sz="2000" dirty="0"/>
              <a:t>- KOMBEVAL</a:t>
            </a:r>
          </a:p>
        </p:txBody>
      </p:sp>
    </p:spTree>
    <p:extLst>
      <p:ext uri="{BB962C8B-B14F-4D97-AF65-F5344CB8AC3E}">
        <p14:creationId xmlns:p14="http://schemas.microsoft.com/office/powerpoint/2010/main" val="3184303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0" y="5496793"/>
            <a:ext cx="9145697" cy="1440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Plassholder for innhold 2"/>
          <p:cNvSpPr>
            <a:spLocks noGrp="1"/>
          </p:cNvSpPr>
          <p:nvPr>
            <p:ph idx="1"/>
          </p:nvPr>
        </p:nvSpPr>
        <p:spPr>
          <a:xfrm>
            <a:off x="457200" y="1353068"/>
            <a:ext cx="8229600" cy="4525963"/>
          </a:xfrm>
        </p:spPr>
        <p:txBody>
          <a:bodyPr>
            <a:normAutofit/>
          </a:bodyPr>
          <a:lstStyle/>
          <a:p>
            <a:pPr marL="0" indent="0">
              <a:buNone/>
            </a:pPr>
            <a:r>
              <a:rPr lang="nb-NO" sz="2000" dirty="0" smtClean="0"/>
              <a:t>Oppfølging av KOMBVAL:</a:t>
            </a:r>
          </a:p>
          <a:p>
            <a:pPr marL="0" indent="0">
              <a:buNone/>
            </a:pPr>
            <a:endParaRPr lang="nb-NO" sz="1800" dirty="0" smtClean="0"/>
          </a:p>
          <a:p>
            <a:pPr marL="0" indent="0">
              <a:buNone/>
            </a:pPr>
            <a:r>
              <a:rPr lang="nb-NO" sz="1800" dirty="0" smtClean="0"/>
              <a:t>Forslag om å stoppe den femårig masteren i samfunnsøkonomi krever noen ekstra kommentarer (sammenfallende hos ISØ og Fakultet):</a:t>
            </a:r>
          </a:p>
          <a:p>
            <a:pPr marL="0" indent="0">
              <a:buNone/>
            </a:pPr>
            <a:endParaRPr lang="nb-NO" sz="1800" dirty="0"/>
          </a:p>
          <a:p>
            <a:r>
              <a:rPr lang="nb-NO" sz="1800" dirty="0" smtClean="0"/>
              <a:t>Manglende kjennskap til norske utdanningssystemet.</a:t>
            </a:r>
          </a:p>
          <a:p>
            <a:endParaRPr lang="nb-NO" sz="1800" dirty="0"/>
          </a:p>
          <a:p>
            <a:r>
              <a:rPr lang="nb-NO" sz="1800" dirty="0" smtClean="0"/>
              <a:t>Ønske om tung metodisk kunnskap fra hoved rekrutteringskilder som Finansdepartement og Norges Bank. Kan best ivaretas gjennom et integrert løp.</a:t>
            </a:r>
          </a:p>
          <a:p>
            <a:endParaRPr lang="nb-NO" sz="1800" dirty="0"/>
          </a:p>
          <a:p>
            <a:r>
              <a:rPr lang="nb-NO" sz="1800" dirty="0" smtClean="0"/>
              <a:t>Ingen merkostnad. Bruker de samme emnene i begge masterne i Samfunnsøkonomi.</a:t>
            </a:r>
          </a:p>
          <a:p>
            <a:pPr marL="285750" indent="-285750">
              <a:buFont typeface="Arial" panose="020B0604020202020204" pitchFamily="34" charset="0"/>
              <a:buChar char="•"/>
            </a:pPr>
            <a:endParaRPr lang="nb-NO" sz="1800" dirty="0" smtClean="0"/>
          </a:p>
        </p:txBody>
      </p:sp>
      <p:sp>
        <p:nvSpPr>
          <p:cNvPr id="6" name="Tittel 1"/>
          <p:cNvSpPr>
            <a:spLocks noGrp="1"/>
          </p:cNvSpPr>
          <p:nvPr>
            <p:ph type="title"/>
          </p:nvPr>
        </p:nvSpPr>
        <p:spPr>
          <a:xfrm>
            <a:off x="457200" y="274638"/>
            <a:ext cx="7488195" cy="1143000"/>
          </a:xfrm>
        </p:spPr>
        <p:txBody>
          <a:bodyPr>
            <a:noAutofit/>
          </a:bodyPr>
          <a:lstStyle/>
          <a:p>
            <a:r>
              <a:rPr lang="nb-NO" sz="2000" dirty="0"/>
              <a:t>Sak 30/2018 Kombinerte </a:t>
            </a:r>
            <a:r>
              <a:rPr lang="nb-NO" sz="2000" dirty="0" smtClean="0"/>
              <a:t>Fagevalueringer </a:t>
            </a:r>
            <a:r>
              <a:rPr lang="nb-NO" sz="2000" dirty="0"/>
              <a:t>- KOMBEVAL</a:t>
            </a:r>
          </a:p>
        </p:txBody>
      </p:sp>
    </p:spTree>
    <p:extLst>
      <p:ext uri="{BB962C8B-B14F-4D97-AF65-F5344CB8AC3E}">
        <p14:creationId xmlns:p14="http://schemas.microsoft.com/office/powerpoint/2010/main" val="2269283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0" y="5496793"/>
            <a:ext cx="9145697" cy="1440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Plassholder for innhold 2"/>
          <p:cNvSpPr>
            <a:spLocks noGrp="1"/>
          </p:cNvSpPr>
          <p:nvPr>
            <p:ph idx="1"/>
          </p:nvPr>
        </p:nvSpPr>
        <p:spPr>
          <a:xfrm>
            <a:off x="457200" y="1417638"/>
            <a:ext cx="8229600" cy="5026411"/>
          </a:xfrm>
        </p:spPr>
        <p:txBody>
          <a:bodyPr>
            <a:normAutofit fontScale="62500" lnSpcReduction="20000"/>
          </a:bodyPr>
          <a:lstStyle/>
          <a:p>
            <a:pPr marL="0" indent="0">
              <a:buNone/>
            </a:pPr>
            <a:r>
              <a:rPr lang="en-GB" b="1" dirty="0"/>
              <a:t>Core Teaching Principles &amp; Best </a:t>
            </a:r>
            <a:r>
              <a:rPr lang="en-GB" b="1" dirty="0" smtClean="0"/>
              <a:t>Practices</a:t>
            </a:r>
          </a:p>
          <a:p>
            <a:pPr marL="0" indent="0">
              <a:buNone/>
            </a:pPr>
            <a:endParaRPr lang="en-GB" b="1" dirty="0"/>
          </a:p>
          <a:p>
            <a:r>
              <a:rPr lang="en-GB" b="1" dirty="0"/>
              <a:t>Inquiry-guided learning: </a:t>
            </a:r>
            <a:r>
              <a:rPr lang="en-GB" dirty="0"/>
              <a:t>Students work inductively, building up their own analysis and creating their own understandings, with our guidance.</a:t>
            </a:r>
          </a:p>
          <a:p>
            <a:r>
              <a:rPr lang="en-GB" b="1" dirty="0"/>
              <a:t>Active-learning classrooms: </a:t>
            </a:r>
            <a:r>
              <a:rPr lang="en-GB" dirty="0"/>
              <a:t>Most classroom time consists of students DOING, not just listening. If used at all, lectures are interactive.</a:t>
            </a:r>
          </a:p>
          <a:p>
            <a:r>
              <a:rPr lang="en-GB" b="1" dirty="0"/>
              <a:t>Uncovering concepts &amp; nuances</a:t>
            </a:r>
            <a:r>
              <a:rPr lang="en-GB" dirty="0"/>
              <a:t> rather than simply covering a body of facts.</a:t>
            </a:r>
          </a:p>
          <a:p>
            <a:r>
              <a:rPr lang="en-GB" b="1" dirty="0"/>
              <a:t>Students are neophytes in our disciplines: </a:t>
            </a:r>
            <a:r>
              <a:rPr lang="en-GB" dirty="0"/>
              <a:t>Students do what professionals in our disciplines do, albeit at an appropriate level, rather than simply reading results from other researchers.</a:t>
            </a:r>
          </a:p>
          <a:p>
            <a:r>
              <a:rPr lang="en-GB" b="1" dirty="0"/>
              <a:t>Promote critical &amp; creative thinking: </a:t>
            </a:r>
            <a:r>
              <a:rPr lang="en-GB" dirty="0"/>
              <a:t>Assignments require both these important cognitive practices.</a:t>
            </a:r>
          </a:p>
          <a:p>
            <a:r>
              <a:rPr lang="en-GB" b="1" dirty="0"/>
              <a:t>We measure student improvement: </a:t>
            </a:r>
            <a:r>
              <a:rPr lang="en-GB" dirty="0"/>
              <a:t>We do not assume our practices yield good learning. Well-conceived assessments measure both critical and creative thinking.</a:t>
            </a:r>
          </a:p>
          <a:p>
            <a:r>
              <a:rPr lang="en-GB" b="1" dirty="0"/>
              <a:t>We push assignments to Bloom’s upper levels. </a:t>
            </a:r>
            <a:r>
              <a:rPr lang="en-GB" dirty="0"/>
              <a:t>We emphasize applying, </a:t>
            </a:r>
            <a:r>
              <a:rPr lang="en-GB" dirty="0" err="1"/>
              <a:t>analyzing</a:t>
            </a:r>
            <a:r>
              <a:rPr lang="en-GB" dirty="0"/>
              <a:t>, evaluating, and creating over simple remembering facts.</a:t>
            </a:r>
          </a:p>
          <a:p>
            <a:r>
              <a:rPr lang="en-GB" b="1" dirty="0"/>
              <a:t>Low- and higher-stakes [informal &amp; formal] writing and speaking opportunities: </a:t>
            </a:r>
            <a:r>
              <a:rPr lang="en-GB" dirty="0"/>
              <a:t>Students need practice on these important skills; low-stakes options mean less grading for instructors and lower pressure for students.</a:t>
            </a:r>
          </a:p>
          <a:p>
            <a:r>
              <a:rPr lang="en-GB" b="1" dirty="0"/>
              <a:t>Promote developmental as well as cognitive outcomes:</a:t>
            </a:r>
            <a:r>
              <a:rPr lang="en-GB" dirty="0"/>
              <a:t> We teach the whole student. We’re attentive and supportive of the major life transition students are making from high school to college.</a:t>
            </a:r>
          </a:p>
          <a:p>
            <a:pPr marL="0" indent="0">
              <a:buNone/>
            </a:pPr>
            <a:endParaRPr lang="en-GB" dirty="0"/>
          </a:p>
        </p:txBody>
      </p:sp>
      <p:sp>
        <p:nvSpPr>
          <p:cNvPr id="6" name="Tittel 1"/>
          <p:cNvSpPr>
            <a:spLocks noGrp="1"/>
          </p:cNvSpPr>
          <p:nvPr>
            <p:ph type="title"/>
          </p:nvPr>
        </p:nvSpPr>
        <p:spPr>
          <a:xfrm>
            <a:off x="457200" y="274638"/>
            <a:ext cx="7488195" cy="1143000"/>
          </a:xfrm>
        </p:spPr>
        <p:txBody>
          <a:bodyPr>
            <a:noAutofit/>
          </a:bodyPr>
          <a:lstStyle/>
          <a:p>
            <a:r>
              <a:rPr lang="nb-NO" sz="2000" dirty="0"/>
              <a:t>Sak 30/2018 Kombinerte </a:t>
            </a:r>
            <a:r>
              <a:rPr lang="nb-NO" sz="2000" dirty="0" smtClean="0"/>
              <a:t>Fagevalueringer </a:t>
            </a:r>
            <a:r>
              <a:rPr lang="nb-NO" sz="2000" dirty="0"/>
              <a:t>- KOMBEVAL</a:t>
            </a:r>
          </a:p>
        </p:txBody>
      </p:sp>
    </p:spTree>
    <p:extLst>
      <p:ext uri="{BB962C8B-B14F-4D97-AF65-F5344CB8AC3E}">
        <p14:creationId xmlns:p14="http://schemas.microsoft.com/office/powerpoint/2010/main" val="2395862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2269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 name="Tittel 1"/>
          <p:cNvSpPr>
            <a:spLocks noGrp="1"/>
          </p:cNvSpPr>
          <p:nvPr>
            <p:ph type="ctrTitle"/>
          </p:nvPr>
        </p:nvSpPr>
        <p:spPr>
          <a:xfrm>
            <a:off x="517126" y="2134516"/>
            <a:ext cx="7772400" cy="627799"/>
          </a:xfrm>
        </p:spPr>
        <p:txBody>
          <a:bodyPr>
            <a:noAutofit/>
          </a:bodyPr>
          <a:lstStyle/>
          <a:p>
            <a:r>
              <a:rPr lang="nb-NO" sz="2000" dirty="0"/>
              <a:t>Sak 30/2018 Kombinerte </a:t>
            </a:r>
            <a:r>
              <a:rPr lang="nb-NO" sz="2000" dirty="0" smtClean="0"/>
              <a:t>Fagevalueringer </a:t>
            </a:r>
            <a:r>
              <a:rPr lang="nb-NO" sz="2000" dirty="0"/>
              <a:t>- KOMBEVAL</a:t>
            </a:r>
          </a:p>
        </p:txBody>
      </p:sp>
      <p:sp>
        <p:nvSpPr>
          <p:cNvPr id="3" name="Undertittel 2"/>
          <p:cNvSpPr>
            <a:spLocks noGrp="1"/>
          </p:cNvSpPr>
          <p:nvPr>
            <p:ph type="subTitle" idx="1"/>
          </p:nvPr>
        </p:nvSpPr>
        <p:spPr>
          <a:xfrm>
            <a:off x="569600" y="2681230"/>
            <a:ext cx="8444654" cy="3608359"/>
          </a:xfrm>
        </p:spPr>
        <p:txBody>
          <a:bodyPr>
            <a:normAutofit fontScale="92500" lnSpcReduction="10000"/>
          </a:bodyPr>
          <a:lstStyle/>
          <a:p>
            <a:r>
              <a:rPr lang="nb-NO" sz="1800" dirty="0" smtClean="0">
                <a:solidFill>
                  <a:schemeClr val="tx1"/>
                </a:solidFill>
              </a:rPr>
              <a:t>Flere evalueringer er klar i 2018:</a:t>
            </a:r>
          </a:p>
          <a:p>
            <a:r>
              <a:rPr lang="nb-NO" sz="1800" dirty="0" smtClean="0">
                <a:solidFill>
                  <a:schemeClr val="tx1"/>
                </a:solidFill>
              </a:rPr>
              <a:t>1.   Forskningsrådet: SAMEVAL</a:t>
            </a:r>
          </a:p>
          <a:p>
            <a:r>
              <a:rPr lang="nb-NO" sz="1800" dirty="0" smtClean="0">
                <a:solidFill>
                  <a:schemeClr val="tx1"/>
                </a:solidFill>
              </a:rPr>
              <a:t>      Evaluering av det samfunnsvitenskapelige fagområdet</a:t>
            </a:r>
          </a:p>
          <a:p>
            <a:r>
              <a:rPr lang="nb-NO" sz="1800" dirty="0" smtClean="0">
                <a:solidFill>
                  <a:schemeClr val="tx1"/>
                </a:solidFill>
              </a:rPr>
              <a:t>      (kvalitet på norsk samfunnsvitenskapelig forskning + formidling og bruk)</a:t>
            </a:r>
          </a:p>
          <a:p>
            <a:r>
              <a:rPr lang="nb-NO" sz="1800" dirty="0" smtClean="0">
                <a:solidFill>
                  <a:schemeClr val="tx1"/>
                </a:solidFill>
              </a:rPr>
              <a:t>      Fagpaneler: </a:t>
            </a:r>
            <a:r>
              <a:rPr lang="nb-NO" sz="1800" dirty="0" smtClean="0"/>
              <a:t>geografi , </a:t>
            </a:r>
            <a:r>
              <a:rPr lang="nb-NO" sz="1800" dirty="0" smtClean="0">
                <a:solidFill>
                  <a:schemeClr val="tx1"/>
                </a:solidFill>
              </a:rPr>
              <a:t>økonomi</a:t>
            </a:r>
            <a:r>
              <a:rPr lang="nb-NO" sz="1800" dirty="0" smtClean="0"/>
              <a:t>, statsvitenskap, sosiologi, sosialantropologi,</a:t>
            </a:r>
            <a:endParaRPr lang="nb-NO" sz="1800" dirty="0"/>
          </a:p>
          <a:p>
            <a:r>
              <a:rPr lang="nb-NO" sz="1800" dirty="0" smtClean="0"/>
              <a:t>			     </a:t>
            </a:r>
            <a:r>
              <a:rPr lang="nb-NO" sz="1800" dirty="0" smtClean="0">
                <a:solidFill>
                  <a:schemeClr val="tx1"/>
                </a:solidFill>
              </a:rPr>
              <a:t>økonomisk-administrativ forskning</a:t>
            </a:r>
          </a:p>
          <a:p>
            <a:r>
              <a:rPr lang="nb-NO" sz="1800" dirty="0">
                <a:solidFill>
                  <a:schemeClr val="tx1"/>
                </a:solidFill>
              </a:rPr>
              <a:t>	</a:t>
            </a:r>
            <a:r>
              <a:rPr lang="nb-NO" sz="1800" dirty="0" smtClean="0">
                <a:solidFill>
                  <a:schemeClr val="tx1"/>
                </a:solidFill>
              </a:rPr>
              <a:t>Link 8 rapporter: </a:t>
            </a:r>
            <a:r>
              <a:rPr lang="nb-NO" sz="1800" dirty="0" smtClean="0">
                <a:solidFill>
                  <a:schemeClr val="tx1"/>
                </a:solidFill>
                <a:hlinkClick r:id="rId2"/>
              </a:rPr>
              <a:t>Forskningsrådet</a:t>
            </a:r>
            <a:endParaRPr lang="nb-NO" sz="1800" dirty="0" smtClean="0">
              <a:solidFill>
                <a:schemeClr val="tx1"/>
              </a:solidFill>
            </a:endParaRPr>
          </a:p>
          <a:p>
            <a:pPr marL="342900" indent="-342900">
              <a:buAutoNum type="arabicPeriod" startAt="2"/>
            </a:pPr>
            <a:endParaRPr lang="nb-NO" sz="1800" dirty="0" smtClean="0">
              <a:solidFill>
                <a:schemeClr val="tx1"/>
              </a:solidFill>
            </a:endParaRPr>
          </a:p>
          <a:p>
            <a:pPr marL="342900" indent="-342900">
              <a:buAutoNum type="arabicPeriod" startAt="2"/>
            </a:pPr>
            <a:r>
              <a:rPr lang="nb-NO" sz="1800" dirty="0" smtClean="0">
                <a:solidFill>
                  <a:schemeClr val="tx1"/>
                </a:solidFill>
              </a:rPr>
              <a:t>NOKUT – KOMBEVAL </a:t>
            </a:r>
          </a:p>
          <a:p>
            <a:r>
              <a:rPr lang="nb-NO" sz="1800" dirty="0">
                <a:solidFill>
                  <a:schemeClr val="tx1"/>
                </a:solidFill>
              </a:rPr>
              <a:t> </a:t>
            </a:r>
            <a:r>
              <a:rPr lang="nb-NO" sz="1800" dirty="0" smtClean="0">
                <a:solidFill>
                  <a:schemeClr val="tx1"/>
                </a:solidFill>
              </a:rPr>
              <a:t>     Evaluering av kvalitet på utdanning </a:t>
            </a:r>
            <a:r>
              <a:rPr lang="nb-NO" sz="1800" i="1" dirty="0" smtClean="0">
                <a:solidFill>
                  <a:schemeClr val="tx1"/>
                </a:solidFill>
              </a:rPr>
              <a:t>og</a:t>
            </a:r>
            <a:r>
              <a:rPr lang="nb-NO" sz="1800" dirty="0" smtClean="0">
                <a:solidFill>
                  <a:schemeClr val="tx1"/>
                </a:solidFill>
              </a:rPr>
              <a:t> forskning</a:t>
            </a:r>
          </a:p>
          <a:p>
            <a:r>
              <a:rPr lang="nb-NO" sz="1800" dirty="0">
                <a:solidFill>
                  <a:schemeClr val="tx1"/>
                </a:solidFill>
              </a:rPr>
              <a:t> </a:t>
            </a:r>
            <a:r>
              <a:rPr lang="nb-NO" sz="1800" dirty="0" smtClean="0">
                <a:solidFill>
                  <a:schemeClr val="tx1"/>
                </a:solidFill>
              </a:rPr>
              <a:t>     </a:t>
            </a:r>
            <a:r>
              <a:rPr lang="nn-NO" sz="1800" dirty="0"/>
              <a:t>Tre </a:t>
            </a:r>
            <a:r>
              <a:rPr lang="nn-NO" sz="1800" dirty="0" smtClean="0"/>
              <a:t>samfunnsvitskaplege </a:t>
            </a:r>
            <a:r>
              <a:rPr lang="nn-NO" sz="1800" dirty="0"/>
              <a:t>fag, statsvitskap, sosiologi og </a:t>
            </a:r>
            <a:r>
              <a:rPr lang="nn-NO" sz="1800" dirty="0" smtClean="0">
                <a:solidFill>
                  <a:schemeClr val="tx1"/>
                </a:solidFill>
              </a:rPr>
              <a:t>samfunnsøkonomi</a:t>
            </a:r>
          </a:p>
          <a:p>
            <a:r>
              <a:rPr lang="nn-NO" sz="1800" dirty="0" smtClean="0">
                <a:solidFill>
                  <a:schemeClr val="tx1"/>
                </a:solidFill>
              </a:rPr>
              <a:t>      </a:t>
            </a:r>
            <a:r>
              <a:rPr lang="nb-NO" sz="1800" dirty="0" smtClean="0">
                <a:solidFill>
                  <a:schemeClr val="tx1"/>
                </a:solidFill>
              </a:rPr>
              <a:t>Link 4 </a:t>
            </a:r>
            <a:r>
              <a:rPr lang="nb-NO" sz="1800" dirty="0">
                <a:solidFill>
                  <a:schemeClr val="tx1"/>
                </a:solidFill>
              </a:rPr>
              <a:t>rapporter: </a:t>
            </a:r>
            <a:r>
              <a:rPr lang="nb-NO" sz="1800" dirty="0" smtClean="0">
                <a:solidFill>
                  <a:schemeClr val="tx1"/>
                </a:solidFill>
                <a:hlinkClick r:id="rId3"/>
              </a:rPr>
              <a:t>NOKUT</a:t>
            </a:r>
            <a:endParaRPr lang="nb-NO" sz="1800" dirty="0">
              <a:solidFill>
                <a:schemeClr val="tx1"/>
              </a:solidFill>
            </a:endParaRPr>
          </a:p>
        </p:txBody>
      </p:sp>
      <p:grpSp>
        <p:nvGrpSpPr>
          <p:cNvPr id="6" name="Gruppe 5"/>
          <p:cNvGrpSpPr/>
          <p:nvPr/>
        </p:nvGrpSpPr>
        <p:grpSpPr>
          <a:xfrm>
            <a:off x="6517094" y="359678"/>
            <a:ext cx="2155389" cy="1751325"/>
            <a:chOff x="6429510" y="337780"/>
            <a:chExt cx="2155389" cy="1751325"/>
          </a:xfrm>
        </p:grpSpPr>
        <p:sp>
          <p:nvSpPr>
            <p:cNvPr id="5" name="Ellipse 4"/>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Ellipse 11"/>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Ellipse 13"/>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Ellipse 14"/>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pic>
        <p:nvPicPr>
          <p:cNvPr id="16" name="Bilde 15" descr="ny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01" y="603260"/>
            <a:ext cx="3139440" cy="893064"/>
          </a:xfrm>
          <a:prstGeom prst="rect">
            <a:avLst/>
          </a:prstGeom>
        </p:spPr>
      </p:pic>
    </p:spTree>
    <p:extLst>
      <p:ext uri="{BB962C8B-B14F-4D97-AF65-F5344CB8AC3E}">
        <p14:creationId xmlns:p14="http://schemas.microsoft.com/office/powerpoint/2010/main" val="3243102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Institutt for Samfunnsøkonomi</a:t>
            </a:r>
            <a:br>
              <a:rPr lang="nb-NO" dirty="0" smtClean="0"/>
            </a:br>
            <a:r>
              <a:rPr lang="nb-NO" dirty="0" smtClean="0"/>
              <a:t>Studier</a:t>
            </a:r>
            <a:endParaRPr lang="nb-NO" dirty="0"/>
          </a:p>
        </p:txBody>
      </p:sp>
      <p:sp>
        <p:nvSpPr>
          <p:cNvPr id="3" name="Plassholder for innhold 2"/>
          <p:cNvSpPr>
            <a:spLocks noGrp="1"/>
          </p:cNvSpPr>
          <p:nvPr>
            <p:ph idx="1"/>
          </p:nvPr>
        </p:nvSpPr>
        <p:spPr>
          <a:xfrm>
            <a:off x="271604" y="1981300"/>
            <a:ext cx="8736594" cy="4042618"/>
          </a:xfrm>
        </p:spPr>
        <p:txBody>
          <a:bodyPr>
            <a:normAutofit/>
          </a:bodyPr>
          <a:lstStyle/>
          <a:p>
            <a:r>
              <a:rPr lang="nb-NO" dirty="0" smtClean="0"/>
              <a:t>Samfunnsøkonomi - Årsstudium</a:t>
            </a:r>
            <a:endParaRPr lang="nb-NO" dirty="0"/>
          </a:p>
          <a:p>
            <a:r>
              <a:rPr lang="nb-NO" dirty="0" smtClean="0"/>
              <a:t>Samfunnsøkonomi - Bachelor</a:t>
            </a:r>
          </a:p>
          <a:p>
            <a:r>
              <a:rPr lang="nb-NO" dirty="0" smtClean="0"/>
              <a:t>Samfunnsøkonomi - Master </a:t>
            </a:r>
          </a:p>
          <a:p>
            <a:r>
              <a:rPr lang="nb-NO" dirty="0" smtClean="0"/>
              <a:t>Finansiell Økonomi - Master</a:t>
            </a:r>
          </a:p>
          <a:p>
            <a:r>
              <a:rPr lang="nb-NO" dirty="0" smtClean="0"/>
              <a:t>Samfunnsøkonomi – Integrert master (5-årig)</a:t>
            </a:r>
          </a:p>
          <a:p>
            <a:r>
              <a:rPr lang="nb-NO" dirty="0" smtClean="0"/>
              <a:t>Samfunnsøkonomi - </a:t>
            </a:r>
            <a:r>
              <a:rPr lang="nb-NO" dirty="0" err="1" smtClean="0"/>
              <a:t>PhD</a:t>
            </a:r>
            <a:endParaRPr lang="nb-NO" dirty="0"/>
          </a:p>
        </p:txBody>
      </p:sp>
    </p:spTree>
    <p:extLst>
      <p:ext uri="{BB962C8B-B14F-4D97-AF65-F5344CB8AC3E}">
        <p14:creationId xmlns:p14="http://schemas.microsoft.com/office/powerpoint/2010/main" val="1192263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0" y="5496793"/>
            <a:ext cx="9145697" cy="1440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Plassholder for innhold 2"/>
          <p:cNvSpPr>
            <a:spLocks noGrp="1"/>
          </p:cNvSpPr>
          <p:nvPr>
            <p:ph idx="1"/>
          </p:nvPr>
        </p:nvSpPr>
        <p:spPr>
          <a:xfrm>
            <a:off x="457200" y="1600200"/>
            <a:ext cx="8229600" cy="4525963"/>
          </a:xfrm>
        </p:spPr>
        <p:txBody>
          <a:bodyPr>
            <a:normAutofit fontScale="77500" lnSpcReduction="20000"/>
          </a:bodyPr>
          <a:lstStyle/>
          <a:p>
            <a:pPr marL="0" indent="0">
              <a:buNone/>
            </a:pPr>
            <a:r>
              <a:rPr lang="en-GB" sz="2600" dirty="0" smtClean="0"/>
              <a:t>NOKUT’s Overall assessment:</a:t>
            </a:r>
          </a:p>
          <a:p>
            <a:pPr marL="0" indent="0">
              <a:buNone/>
            </a:pPr>
            <a:endParaRPr lang="en-GB" dirty="0" smtClean="0"/>
          </a:p>
          <a:p>
            <a:pPr marL="285750" indent="-285750">
              <a:buFont typeface="Arial" panose="020B0604020202020204" pitchFamily="34" charset="0"/>
              <a:buChar char="•"/>
            </a:pPr>
            <a:r>
              <a:rPr lang="en-US" sz="2300" dirty="0"/>
              <a:t>students are provided with an environment which offers several links to the «real world</a:t>
            </a:r>
            <a:r>
              <a:rPr lang="en-US" sz="2300" dirty="0" smtClean="0"/>
              <a:t>»</a:t>
            </a:r>
          </a:p>
          <a:p>
            <a:pPr marL="0" indent="0">
              <a:buNone/>
            </a:pPr>
            <a:endParaRPr lang="nb-NO" sz="2300" dirty="0"/>
          </a:p>
          <a:p>
            <a:pPr marL="285750" indent="-285750">
              <a:buFont typeface="Arial" panose="020B0604020202020204" pitchFamily="34" charset="0"/>
              <a:buChar char="•"/>
            </a:pPr>
            <a:r>
              <a:rPr lang="en-US" sz="2300" dirty="0"/>
              <a:t>largest share of internationally mobile students, in terms of (both) incoming and outgoing </a:t>
            </a:r>
            <a:r>
              <a:rPr lang="en-US" sz="2300" dirty="0" smtClean="0"/>
              <a:t>students</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a weakness is the male bias, which appears puzzling to the panel </a:t>
            </a:r>
            <a:endParaRPr lang="en-US" sz="2300" dirty="0" smtClean="0"/>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the material suggests quite traditional teaching and exam-based methods  </a:t>
            </a:r>
            <a:endParaRPr lang="en-US" sz="2300" dirty="0" smtClean="0"/>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the small size of the department is an advantage in terms of agility, but also constitutes a potential threat to stable and predictable provision of </a:t>
            </a:r>
            <a:r>
              <a:rPr lang="en-US" sz="2300" dirty="0" smtClean="0"/>
              <a:t>teaching</a:t>
            </a:r>
            <a:endParaRPr lang="en-US" sz="2300" dirty="0"/>
          </a:p>
        </p:txBody>
      </p:sp>
      <p:sp>
        <p:nvSpPr>
          <p:cNvPr id="6" name="Tittel 1"/>
          <p:cNvSpPr>
            <a:spLocks noGrp="1"/>
          </p:cNvSpPr>
          <p:nvPr>
            <p:ph type="title"/>
          </p:nvPr>
        </p:nvSpPr>
        <p:spPr>
          <a:xfrm>
            <a:off x="457200" y="274638"/>
            <a:ext cx="7488195" cy="1143000"/>
          </a:xfrm>
        </p:spPr>
        <p:txBody>
          <a:bodyPr>
            <a:noAutofit/>
          </a:bodyPr>
          <a:lstStyle/>
          <a:p>
            <a:r>
              <a:rPr lang="nb-NO" sz="2000" dirty="0"/>
              <a:t>Sak 30/2018 Kombinerte </a:t>
            </a:r>
            <a:r>
              <a:rPr lang="nb-NO" sz="2000" dirty="0" smtClean="0"/>
              <a:t>Fagevalueringer </a:t>
            </a:r>
            <a:r>
              <a:rPr lang="nb-NO" sz="2000" dirty="0"/>
              <a:t>- KOMBEVAL</a:t>
            </a:r>
          </a:p>
        </p:txBody>
      </p:sp>
    </p:spTree>
    <p:extLst>
      <p:ext uri="{BB962C8B-B14F-4D97-AF65-F5344CB8AC3E}">
        <p14:creationId xmlns:p14="http://schemas.microsoft.com/office/powerpoint/2010/main" val="2649863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0" y="5496793"/>
            <a:ext cx="9145697" cy="1440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Plassholder for innhold 2"/>
          <p:cNvSpPr>
            <a:spLocks noGrp="1"/>
          </p:cNvSpPr>
          <p:nvPr>
            <p:ph idx="1"/>
          </p:nvPr>
        </p:nvSpPr>
        <p:spPr>
          <a:xfrm>
            <a:off x="457200" y="1600200"/>
            <a:ext cx="8229600" cy="4525963"/>
          </a:xfrm>
        </p:spPr>
        <p:txBody>
          <a:bodyPr>
            <a:normAutofit/>
          </a:bodyPr>
          <a:lstStyle/>
          <a:p>
            <a:pPr marL="0" indent="0">
              <a:buNone/>
            </a:pPr>
            <a:r>
              <a:rPr lang="en-GB" sz="2000" dirty="0" smtClean="0"/>
              <a:t>NOKUT’s Overall assessment:</a:t>
            </a:r>
          </a:p>
          <a:p>
            <a:pPr marL="0" indent="0">
              <a:buNone/>
            </a:pPr>
            <a:endParaRPr lang="en-GB" sz="2600" dirty="0" smtClean="0"/>
          </a:p>
          <a:p>
            <a:r>
              <a:rPr lang="en-US" sz="1800" dirty="0"/>
              <a:t>D</a:t>
            </a:r>
            <a:r>
              <a:rPr lang="en-US" sz="1800" dirty="0" smtClean="0"/>
              <a:t>ue </a:t>
            </a:r>
            <a:r>
              <a:rPr lang="en-US" sz="1800" dirty="0"/>
              <a:t>to the international standing of the Department of Economics as a research-active department, an aspect worth considering is taking greater advantage of the international network and visiting academics who could further enrich the educational offer </a:t>
            </a:r>
          </a:p>
          <a:p>
            <a:endParaRPr lang="nb-NO" sz="1800" dirty="0"/>
          </a:p>
          <a:p>
            <a:pPr marL="285750" indent="-285750">
              <a:buFont typeface="Arial" panose="020B0604020202020204" pitchFamily="34" charset="0"/>
              <a:buChar char="•"/>
            </a:pPr>
            <a:r>
              <a:rPr lang="nb-NO" sz="1800" dirty="0"/>
              <a:t>Master 3+2 and 5 </a:t>
            </a:r>
            <a:r>
              <a:rPr lang="nb-NO" sz="1800" dirty="0" err="1"/>
              <a:t>year</a:t>
            </a:r>
            <a:r>
              <a:rPr lang="nb-NO" sz="1800" dirty="0"/>
              <a:t> </a:t>
            </a:r>
            <a:r>
              <a:rPr lang="nb-NO" sz="1800" dirty="0" smtClean="0"/>
              <a:t>master </a:t>
            </a:r>
            <a:r>
              <a:rPr lang="nb-NO" sz="1800" dirty="0"/>
              <a:t>at NTNU, UiO, and UiB</a:t>
            </a:r>
            <a:endParaRPr lang="en-US" sz="1800" dirty="0"/>
          </a:p>
        </p:txBody>
      </p:sp>
      <p:sp>
        <p:nvSpPr>
          <p:cNvPr id="6" name="Tittel 1"/>
          <p:cNvSpPr>
            <a:spLocks noGrp="1"/>
          </p:cNvSpPr>
          <p:nvPr>
            <p:ph type="title"/>
          </p:nvPr>
        </p:nvSpPr>
        <p:spPr>
          <a:xfrm>
            <a:off x="457200" y="274638"/>
            <a:ext cx="7488195" cy="1143000"/>
          </a:xfrm>
        </p:spPr>
        <p:txBody>
          <a:bodyPr>
            <a:noAutofit/>
          </a:bodyPr>
          <a:lstStyle/>
          <a:p>
            <a:r>
              <a:rPr lang="nb-NO" sz="2000" dirty="0"/>
              <a:t>Sak 30/2018 Kombinerte </a:t>
            </a:r>
            <a:r>
              <a:rPr lang="nb-NO" sz="2000" dirty="0" smtClean="0"/>
              <a:t>Fagevalueringer </a:t>
            </a:r>
            <a:r>
              <a:rPr lang="nb-NO" sz="2000" dirty="0"/>
              <a:t>- KOMBEVAL</a:t>
            </a:r>
          </a:p>
        </p:txBody>
      </p:sp>
    </p:spTree>
    <p:extLst>
      <p:ext uri="{BB962C8B-B14F-4D97-AF65-F5344CB8AC3E}">
        <p14:creationId xmlns:p14="http://schemas.microsoft.com/office/powerpoint/2010/main" val="3306887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0" y="5496793"/>
            <a:ext cx="9145697" cy="1440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Plassholder for innhold 2"/>
          <p:cNvSpPr>
            <a:spLocks noGrp="1"/>
          </p:cNvSpPr>
          <p:nvPr>
            <p:ph idx="1"/>
          </p:nvPr>
        </p:nvSpPr>
        <p:spPr>
          <a:xfrm>
            <a:off x="457200" y="1353068"/>
            <a:ext cx="8229600" cy="4525963"/>
          </a:xfrm>
        </p:spPr>
        <p:txBody>
          <a:bodyPr>
            <a:normAutofit fontScale="55000" lnSpcReduction="20000"/>
          </a:bodyPr>
          <a:lstStyle/>
          <a:p>
            <a:pPr marL="0" indent="0">
              <a:buNone/>
            </a:pPr>
            <a:r>
              <a:rPr lang="en-GB" sz="3600" dirty="0" smtClean="0"/>
              <a:t>Assessment of Interplay </a:t>
            </a:r>
            <a:r>
              <a:rPr lang="en-GB" sz="3600" dirty="0" smtClean="0"/>
              <a:t>Dimensions (education – research):</a:t>
            </a:r>
            <a:endParaRPr lang="en-GB" sz="3600" dirty="0" smtClean="0"/>
          </a:p>
          <a:p>
            <a:pPr marL="0" indent="0">
              <a:buNone/>
            </a:pPr>
            <a:endParaRPr lang="en-GB" sz="2600" dirty="0" smtClean="0"/>
          </a:p>
          <a:p>
            <a:pPr marL="285750" indent="-285750">
              <a:buFont typeface="Arial" panose="020B0604020202020204" pitchFamily="34" charset="0"/>
              <a:buChar char="•"/>
            </a:pPr>
            <a:r>
              <a:rPr lang="en-US" sz="3300" dirty="0"/>
              <a:t>Well-established international department with a sound offering of economics </a:t>
            </a:r>
            <a:r>
              <a:rPr lang="en-US" sz="3300" dirty="0" smtClean="0"/>
              <a:t>training</a:t>
            </a:r>
          </a:p>
          <a:p>
            <a:pPr marL="285750" indent="-285750">
              <a:buFont typeface="Arial" panose="020B0604020202020204" pitchFamily="34" charset="0"/>
              <a:buChar char="•"/>
            </a:pPr>
            <a:endParaRPr lang="en-US" sz="3300" dirty="0"/>
          </a:p>
          <a:p>
            <a:pPr marL="285750" indent="-285750">
              <a:buFont typeface="Arial" panose="020B0604020202020204" pitchFamily="34" charset="0"/>
              <a:buChar char="•"/>
            </a:pPr>
            <a:r>
              <a:rPr lang="en-US" sz="3300" dirty="0"/>
              <a:t>Research and education at the department are of very good standards</a:t>
            </a:r>
          </a:p>
          <a:p>
            <a:endParaRPr lang="en-US" sz="3300" dirty="0"/>
          </a:p>
          <a:p>
            <a:pPr marL="285750" indent="-285750">
              <a:buFont typeface="Arial" panose="020B0604020202020204" pitchFamily="34" charset="0"/>
              <a:buChar char="•"/>
            </a:pPr>
            <a:r>
              <a:rPr lang="en-US" sz="3300" dirty="0"/>
              <a:t>Small and specialized department: consider collaborating with other departments on specific </a:t>
            </a:r>
            <a:r>
              <a:rPr lang="en-US" sz="3300" dirty="0" smtClean="0"/>
              <a:t>topics</a:t>
            </a:r>
          </a:p>
          <a:p>
            <a:pPr marL="285750" indent="-285750">
              <a:buFont typeface="Arial" panose="020B0604020202020204" pitchFamily="34" charset="0"/>
              <a:buChar char="•"/>
            </a:pPr>
            <a:endParaRPr lang="en-US" sz="3300" dirty="0"/>
          </a:p>
          <a:p>
            <a:pPr marL="285750" indent="-285750">
              <a:buFont typeface="Arial" panose="020B0604020202020204" pitchFamily="34" charset="0"/>
              <a:buChar char="•"/>
            </a:pPr>
            <a:r>
              <a:rPr lang="en-US" sz="3300" dirty="0"/>
              <a:t>Still, solid economics courses, as they are being taught across the world. The students appear to get a solid introduction to economics and the methodology of economics, theoretical as well as empirical. As such they provide students with a </a:t>
            </a:r>
            <a:r>
              <a:rPr lang="en-US" sz="3300" dirty="0" smtClean="0"/>
              <a:t>toolkit </a:t>
            </a:r>
            <a:r>
              <a:rPr lang="en-US" sz="3300" dirty="0"/>
              <a:t>to become good </a:t>
            </a:r>
            <a:r>
              <a:rPr lang="en-US" sz="3300" dirty="0" smtClean="0"/>
              <a:t>researchers.</a:t>
            </a:r>
            <a:endParaRPr lang="en-US" sz="3300" dirty="0"/>
          </a:p>
        </p:txBody>
      </p:sp>
      <p:sp>
        <p:nvSpPr>
          <p:cNvPr id="6" name="Tittel 1"/>
          <p:cNvSpPr>
            <a:spLocks noGrp="1"/>
          </p:cNvSpPr>
          <p:nvPr>
            <p:ph type="title"/>
          </p:nvPr>
        </p:nvSpPr>
        <p:spPr>
          <a:xfrm>
            <a:off x="457200" y="274638"/>
            <a:ext cx="7488195" cy="1143000"/>
          </a:xfrm>
        </p:spPr>
        <p:txBody>
          <a:bodyPr>
            <a:noAutofit/>
          </a:bodyPr>
          <a:lstStyle/>
          <a:p>
            <a:r>
              <a:rPr lang="nb-NO" sz="2000" dirty="0"/>
              <a:t>Sak 30/2018 Kombinerte </a:t>
            </a:r>
            <a:r>
              <a:rPr lang="nb-NO" sz="2000" dirty="0" smtClean="0"/>
              <a:t>Fagevalueringer </a:t>
            </a:r>
            <a:r>
              <a:rPr lang="nb-NO" sz="2000" dirty="0"/>
              <a:t>- KOMBEVAL</a:t>
            </a:r>
          </a:p>
        </p:txBody>
      </p:sp>
    </p:spTree>
    <p:extLst>
      <p:ext uri="{BB962C8B-B14F-4D97-AF65-F5344CB8AC3E}">
        <p14:creationId xmlns:p14="http://schemas.microsoft.com/office/powerpoint/2010/main" val="3668284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0" y="5496793"/>
            <a:ext cx="9145697" cy="1440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Plassholder for innhold 2"/>
          <p:cNvSpPr>
            <a:spLocks noGrp="1"/>
          </p:cNvSpPr>
          <p:nvPr>
            <p:ph idx="1"/>
          </p:nvPr>
        </p:nvSpPr>
        <p:spPr>
          <a:xfrm>
            <a:off x="457200" y="1353068"/>
            <a:ext cx="8229600" cy="4525963"/>
          </a:xfrm>
        </p:spPr>
        <p:txBody>
          <a:bodyPr>
            <a:normAutofit/>
          </a:bodyPr>
          <a:lstStyle/>
          <a:p>
            <a:pPr marL="0" indent="0">
              <a:buNone/>
            </a:pPr>
            <a:r>
              <a:rPr lang="en-GB" sz="2000" dirty="0" smtClean="0"/>
              <a:t>Assessment of Interplay </a:t>
            </a:r>
            <a:r>
              <a:rPr lang="en-GB" sz="2000" dirty="0"/>
              <a:t>Dimensions (education – research):</a:t>
            </a:r>
            <a:endParaRPr lang="en-GB" sz="2000" dirty="0" smtClean="0"/>
          </a:p>
          <a:p>
            <a:pPr marL="0" indent="0">
              <a:buNone/>
            </a:pPr>
            <a:endParaRPr lang="en-GB" sz="1800" dirty="0" smtClean="0"/>
          </a:p>
          <a:p>
            <a:pPr marL="285750" indent="-285750">
              <a:buFont typeface="Arial" panose="020B0604020202020204" pitchFamily="34" charset="0"/>
              <a:buChar char="•"/>
            </a:pPr>
            <a:r>
              <a:rPr lang="en-US" sz="1800" dirty="0" smtClean="0"/>
              <a:t>No </a:t>
            </a:r>
            <a:r>
              <a:rPr lang="en-US" sz="1800" dirty="0"/>
              <a:t>information provided that there are courses where the students are expected to independently </a:t>
            </a:r>
            <a:r>
              <a:rPr lang="en-US" sz="1800" dirty="0" smtClean="0"/>
              <a:t>analyze </a:t>
            </a:r>
            <a:r>
              <a:rPr lang="en-US" sz="1800" dirty="0"/>
              <a:t>economic problems using the toolkit they have learned in the basic courses. This may be because our information is incomplete. Otherwise, we would encourage the department to consider such (a) course(s). It appears that it is only in the BA and MA theses that students get experience of working independently on a problem. </a:t>
            </a:r>
            <a:endParaRPr lang="en-US" sz="1800" dirty="0" smtClean="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Research </a:t>
            </a:r>
            <a:r>
              <a:rPr lang="en-US" sz="1800" dirty="0" smtClean="0"/>
              <a:t>assistants</a:t>
            </a:r>
            <a:endParaRPr lang="en-US" sz="1800" dirty="0"/>
          </a:p>
        </p:txBody>
      </p:sp>
      <p:sp>
        <p:nvSpPr>
          <p:cNvPr id="6" name="Tittel 1"/>
          <p:cNvSpPr>
            <a:spLocks noGrp="1"/>
          </p:cNvSpPr>
          <p:nvPr>
            <p:ph type="title"/>
          </p:nvPr>
        </p:nvSpPr>
        <p:spPr>
          <a:xfrm>
            <a:off x="457200" y="274638"/>
            <a:ext cx="7488195" cy="1143000"/>
          </a:xfrm>
        </p:spPr>
        <p:txBody>
          <a:bodyPr>
            <a:noAutofit/>
          </a:bodyPr>
          <a:lstStyle/>
          <a:p>
            <a:r>
              <a:rPr lang="nb-NO" sz="2000" dirty="0"/>
              <a:t>Sak 30/2018 Kombinerte </a:t>
            </a:r>
            <a:r>
              <a:rPr lang="nb-NO" sz="2000" dirty="0" smtClean="0"/>
              <a:t>Fagevalueringer </a:t>
            </a:r>
            <a:r>
              <a:rPr lang="nb-NO" sz="2000" dirty="0"/>
              <a:t>- KOMBEVAL</a:t>
            </a:r>
          </a:p>
        </p:txBody>
      </p:sp>
    </p:spTree>
    <p:extLst>
      <p:ext uri="{BB962C8B-B14F-4D97-AF65-F5344CB8AC3E}">
        <p14:creationId xmlns:p14="http://schemas.microsoft.com/office/powerpoint/2010/main" val="1212061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0" y="5496793"/>
            <a:ext cx="9145697" cy="1440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Plassholder for innhold 2"/>
          <p:cNvSpPr>
            <a:spLocks noGrp="1"/>
          </p:cNvSpPr>
          <p:nvPr>
            <p:ph idx="1"/>
          </p:nvPr>
        </p:nvSpPr>
        <p:spPr>
          <a:xfrm>
            <a:off x="457200" y="1353068"/>
            <a:ext cx="8229600" cy="4525963"/>
          </a:xfrm>
        </p:spPr>
        <p:txBody>
          <a:bodyPr>
            <a:normAutofit/>
          </a:bodyPr>
          <a:lstStyle/>
          <a:p>
            <a:pPr marL="0" indent="0">
              <a:buNone/>
            </a:pPr>
            <a:r>
              <a:rPr lang="en-GB" sz="2000" dirty="0" smtClean="0"/>
              <a:t>Assessment of Interplay </a:t>
            </a:r>
            <a:r>
              <a:rPr lang="en-GB" sz="2000" dirty="0"/>
              <a:t>Dimensions (education – research):</a:t>
            </a:r>
            <a:endParaRPr lang="en-GB" sz="2000" dirty="0" smtClean="0"/>
          </a:p>
          <a:p>
            <a:pPr marL="0" indent="0">
              <a:buNone/>
            </a:pPr>
            <a:endParaRPr lang="en-GB" sz="1800" dirty="0" smtClean="0"/>
          </a:p>
          <a:p>
            <a:pPr marL="285750" indent="-285750">
              <a:buFont typeface="Arial" panose="020B0604020202020204" pitchFamily="34" charset="0"/>
              <a:buChar char="•"/>
            </a:pPr>
            <a:r>
              <a:rPr lang="en-GB" sz="1800" dirty="0" smtClean="0"/>
              <a:t>Small department, vulnerable (few electives, unpredictable provision of teaching)</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Little reflection about incorporating new ideas on the teaching </a:t>
            </a:r>
          </a:p>
          <a:p>
            <a:pPr marL="0" indent="0">
              <a:buNone/>
            </a:pPr>
            <a:r>
              <a:rPr lang="en-GB" sz="1800" dirty="0" smtClean="0"/>
              <a:t>    ( se </a:t>
            </a:r>
            <a:r>
              <a:rPr lang="en-GB" sz="1800" dirty="0" err="1" smtClean="0"/>
              <a:t>egen</a:t>
            </a:r>
            <a:r>
              <a:rPr lang="en-GB" sz="1800" dirty="0" smtClean="0"/>
              <a:t> slide: </a:t>
            </a:r>
            <a:r>
              <a:rPr lang="en-GB" sz="1800" dirty="0" smtClean="0">
                <a:hlinkClick r:id="rId2" action="ppaction://hlinksldjump"/>
              </a:rPr>
              <a:t>Core</a:t>
            </a:r>
            <a:r>
              <a:rPr lang="en-GB" sz="1800" dirty="0" smtClean="0"/>
              <a:t>)</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Potential for strengthening research skills throughout the curriculum. (Alternative assessment methods and courses, involvement in research projects)</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The five year master</a:t>
            </a:r>
            <a:endParaRPr lang="en-GB" sz="1800" dirty="0"/>
          </a:p>
        </p:txBody>
      </p:sp>
      <p:sp>
        <p:nvSpPr>
          <p:cNvPr id="6" name="Tittel 1"/>
          <p:cNvSpPr>
            <a:spLocks noGrp="1"/>
          </p:cNvSpPr>
          <p:nvPr>
            <p:ph type="title"/>
          </p:nvPr>
        </p:nvSpPr>
        <p:spPr>
          <a:xfrm>
            <a:off x="457200" y="274638"/>
            <a:ext cx="7488195" cy="1143000"/>
          </a:xfrm>
        </p:spPr>
        <p:txBody>
          <a:bodyPr>
            <a:noAutofit/>
          </a:bodyPr>
          <a:lstStyle/>
          <a:p>
            <a:r>
              <a:rPr lang="nb-NO" sz="2000" dirty="0"/>
              <a:t>Sak 30/2018 Kombinerte </a:t>
            </a:r>
            <a:r>
              <a:rPr lang="nb-NO" sz="2000" dirty="0" smtClean="0"/>
              <a:t>Fagevalueringer </a:t>
            </a:r>
            <a:r>
              <a:rPr lang="nb-NO" sz="2000" dirty="0"/>
              <a:t>- KOMBEVAL</a:t>
            </a:r>
          </a:p>
        </p:txBody>
      </p:sp>
    </p:spTree>
    <p:extLst>
      <p:ext uri="{BB962C8B-B14F-4D97-AF65-F5344CB8AC3E}">
        <p14:creationId xmlns:p14="http://schemas.microsoft.com/office/powerpoint/2010/main" val="3486852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a:xfrm>
            <a:off x="0" y="5496793"/>
            <a:ext cx="9145697" cy="1440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Plassholder for innhold 2"/>
          <p:cNvSpPr>
            <a:spLocks noGrp="1"/>
          </p:cNvSpPr>
          <p:nvPr>
            <p:ph idx="1"/>
          </p:nvPr>
        </p:nvSpPr>
        <p:spPr>
          <a:xfrm>
            <a:off x="457200" y="1353068"/>
            <a:ext cx="8229600" cy="4525963"/>
          </a:xfrm>
        </p:spPr>
        <p:txBody>
          <a:bodyPr>
            <a:normAutofit/>
          </a:bodyPr>
          <a:lstStyle/>
          <a:p>
            <a:pPr marL="0" indent="0">
              <a:buNone/>
            </a:pPr>
            <a:r>
              <a:rPr lang="nb-NO" sz="2000" dirty="0" smtClean="0"/>
              <a:t>Refleksjoner/Vurderinger av vår KOMBEVAL:</a:t>
            </a:r>
          </a:p>
          <a:p>
            <a:pPr marL="0" indent="0">
              <a:buNone/>
            </a:pPr>
            <a:endParaRPr lang="nb-NO" sz="1800" dirty="0" smtClean="0"/>
          </a:p>
          <a:p>
            <a:pPr marL="285750" indent="-285750">
              <a:buFont typeface="Arial" panose="020B0604020202020204" pitchFamily="34" charset="0"/>
              <a:buChar char="•"/>
            </a:pPr>
            <a:r>
              <a:rPr lang="nb-NO" sz="1800" dirty="0" smtClean="0"/>
              <a:t>Hovedkonklusjon: </a:t>
            </a:r>
            <a:r>
              <a:rPr lang="nb-NO" sz="1800" i="1" dirty="0" smtClean="0"/>
              <a:t>ISØ kommer godt ut vedr. kvalitet på utdanning.</a:t>
            </a:r>
          </a:p>
          <a:p>
            <a:pPr marL="285750" indent="-285750">
              <a:buFont typeface="Arial" panose="020B0604020202020204" pitchFamily="34" charset="0"/>
              <a:buChar char="•"/>
            </a:pPr>
            <a:endParaRPr lang="nb-NO" sz="1800" dirty="0" smtClean="0"/>
          </a:p>
          <a:p>
            <a:pPr marL="285750" indent="-285750">
              <a:buFont typeface="Arial" panose="020B0604020202020204" pitchFamily="34" charset="0"/>
              <a:buChar char="•"/>
            </a:pPr>
            <a:r>
              <a:rPr lang="nb-NO" sz="1800" dirty="0" smtClean="0"/>
              <a:t>Emnene er relevant og har høy kvalitet.</a:t>
            </a:r>
          </a:p>
          <a:p>
            <a:pPr marL="285750" indent="-285750">
              <a:buFont typeface="Arial" panose="020B0604020202020204" pitchFamily="34" charset="0"/>
              <a:buChar char="•"/>
            </a:pPr>
            <a:endParaRPr lang="nb-NO" sz="1800" dirty="0"/>
          </a:p>
          <a:p>
            <a:pPr marL="285750" indent="-285750">
              <a:buFont typeface="Arial" panose="020B0604020202020204" pitchFamily="34" charset="0"/>
              <a:buChar char="•"/>
            </a:pPr>
            <a:r>
              <a:rPr lang="nb-NO" sz="1800" dirty="0" smtClean="0"/>
              <a:t>Utdanning og forskning er knyttet sammen.</a:t>
            </a:r>
          </a:p>
          <a:p>
            <a:pPr marL="285750" indent="-285750">
              <a:buFont typeface="Arial" panose="020B0604020202020204" pitchFamily="34" charset="0"/>
              <a:buChar char="•"/>
            </a:pPr>
            <a:endParaRPr lang="nb-NO" sz="1800" dirty="0" smtClean="0"/>
          </a:p>
          <a:p>
            <a:pPr marL="285750" indent="-285750">
              <a:buFont typeface="Arial" panose="020B0604020202020204" pitchFamily="34" charset="0"/>
              <a:buChar char="•"/>
            </a:pPr>
            <a:r>
              <a:rPr lang="nb-NO" sz="1800" dirty="0" smtClean="0"/>
              <a:t>Av Norges samfunnsøkonomiutdanninger har ISØ den høyeste andel av studenter som reiser ut og høyest andel studenter som kommer hit.</a:t>
            </a:r>
          </a:p>
        </p:txBody>
      </p:sp>
      <p:sp>
        <p:nvSpPr>
          <p:cNvPr id="6" name="Tittel 1"/>
          <p:cNvSpPr>
            <a:spLocks noGrp="1"/>
          </p:cNvSpPr>
          <p:nvPr>
            <p:ph type="title"/>
          </p:nvPr>
        </p:nvSpPr>
        <p:spPr>
          <a:xfrm>
            <a:off x="457200" y="274638"/>
            <a:ext cx="7488195" cy="1143000"/>
          </a:xfrm>
        </p:spPr>
        <p:txBody>
          <a:bodyPr>
            <a:noAutofit/>
          </a:bodyPr>
          <a:lstStyle/>
          <a:p>
            <a:r>
              <a:rPr lang="nb-NO" sz="2000" dirty="0"/>
              <a:t>Sak 30/2018 Kombinerte </a:t>
            </a:r>
            <a:r>
              <a:rPr lang="nb-NO" sz="2000" dirty="0" smtClean="0"/>
              <a:t>Fagevalueringer </a:t>
            </a:r>
            <a:r>
              <a:rPr lang="nb-NO" sz="2000" dirty="0"/>
              <a:t>- KOMBEVAL</a:t>
            </a:r>
          </a:p>
        </p:txBody>
      </p:sp>
    </p:spTree>
    <p:extLst>
      <p:ext uri="{BB962C8B-B14F-4D97-AF65-F5344CB8AC3E}">
        <p14:creationId xmlns:p14="http://schemas.microsoft.com/office/powerpoint/2010/main" val="646906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adUtvalgDokType xmlns="57f7f35d-0481-4669-94c7-aa93cccd2b68">Saksvedlegg</RadUtvalgDokType>
    <RadUtvalgDokTilgang xmlns="57f7f35d-0481-4669-94c7-aa93cccd2b68">Åpen</RadUtvalgDokTilgang>
    <RadUtvalgDokPublisert xmlns="57f7f35d-0481-4669-94c7-aa93cccd2b68">Ja</RadUtvalgDokPublisert>
    <RadUtvalgSakMoteTitle xmlns="c9764206-9d74-4380-ac09-fccd1231d6e5">23</RadUtvalgSakMoteTitle>
    <RadUtvalgDokSakTittel xmlns="c9764206-9d74-4380-ac09-fccd1231d6e5">115</RadUtvalgDokSakTitte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Råd og Utvalg Dokument" ma:contentTypeID="0x0101009E2066E71E497F4CB39B311F8595AA3D003D0CE3654DEAD44DA7B1AE992287C05C" ma:contentTypeVersion="13" ma:contentTypeDescription="Opprett et nytt dokument." ma:contentTypeScope="" ma:versionID="42878c0c6feda7d557b871baee3d7796">
  <xsd:schema xmlns:xsd="http://www.w3.org/2001/XMLSchema" xmlns:xs="http://www.w3.org/2001/XMLSchema" xmlns:p="http://schemas.microsoft.com/office/2006/metadata/properties" xmlns:ns2="c9764206-9d74-4380-ac09-fccd1231d6e5" xmlns:ns3="57f7f35d-0481-4669-94c7-aa93cccd2b68" xmlns:ns4="31f4c1a5-66e4-4a17-906b-ce1dd9bbde96" targetNamespace="http://schemas.microsoft.com/office/2006/metadata/properties" ma:root="true" ma:fieldsID="9d8ed4731cf4d08d23a3bd13b22c5e29" ns2:_="" ns3:_="" ns4:_="">
    <xsd:import namespace="c9764206-9d74-4380-ac09-fccd1231d6e5"/>
    <xsd:import namespace="57f7f35d-0481-4669-94c7-aa93cccd2b68"/>
    <xsd:import namespace="31f4c1a5-66e4-4a17-906b-ce1dd9bbde96"/>
    <xsd:element name="properties">
      <xsd:complexType>
        <xsd:sequence>
          <xsd:element name="documentManagement">
            <xsd:complexType>
              <xsd:all>
                <xsd:element ref="ns2:RadUtvalgSakMoteTitle" minOccurs="0"/>
                <xsd:element ref="ns2:RadUtvalgDokSakTittel" minOccurs="0"/>
                <xsd:element ref="ns3:RadUtvalgDokType" minOccurs="0"/>
                <xsd:element ref="ns3:RadUtvalgDokTilgang" minOccurs="0"/>
                <xsd:element ref="ns3:RadUtvalgDokPublisert" minOccurs="0"/>
                <xsd:element ref="ns4:MediaServiceMetadata" minOccurs="0"/>
                <xsd:element ref="ns4:MediaServiceFastMetadata" minOccurs="0"/>
                <xsd:element ref="ns3:SharedWithUsers" minOccurs="0"/>
                <xsd:element ref="ns3:SharedWithDetails"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764206-9d74-4380-ac09-fccd1231d6e5" elementFormDefault="qualified">
    <xsd:import namespace="http://schemas.microsoft.com/office/2006/documentManagement/types"/>
    <xsd:import namespace="http://schemas.microsoft.com/office/infopath/2007/PartnerControls"/>
    <xsd:element name="RadUtvalgSakMoteTitle" ma:index="8" nillable="true" ma:displayName="RadUtvalgSakMoteTitle" ma:list="{61e60cf5-dd45-4702-95d6-f4355b84e480}" ma:internalName="RadUtvalgSakMoteTitle" ma:showField="Title" ma:web="c9764206-9d74-4380-ac09-fccd1231d6e5">
      <xsd:simpleType>
        <xsd:restriction base="dms:Lookup"/>
      </xsd:simpleType>
    </xsd:element>
    <xsd:element name="RadUtvalgDokSakTittel" ma:index="9" nillable="true" ma:displayName="RadUtvalgDokSakTittel" ma:list="{2c6c6960-0f2f-4ec9-93f8-45112e3a71d9}" ma:internalName="RadUtvalgDokSakTittel" ma:showField="Title" ma:web="c9764206-9d74-4380-ac09-fccd1231d6e5">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7f7f35d-0481-4669-94c7-aa93cccd2b68" elementFormDefault="qualified">
    <xsd:import namespace="http://schemas.microsoft.com/office/2006/documentManagement/types"/>
    <xsd:import namespace="http://schemas.microsoft.com/office/infopath/2007/PartnerControls"/>
    <xsd:element name="RadUtvalgDokType" ma:index="10" nillable="true" ma:displayName="RadUtvalgDokType" ma:default="Saksvedlegg" ma:format="Dropdown" ma:internalName="RadUtvalgDokType">
      <xsd:simpleType>
        <xsd:restriction base="dms:Choice">
          <xsd:enumeration value="Saksvedlegg"/>
          <xsd:enumeration value="Presentasjon"/>
          <xsd:enumeration value="Annet"/>
        </xsd:restriction>
      </xsd:simpleType>
    </xsd:element>
    <xsd:element name="RadUtvalgDokTilgang" ma:index="11" nillable="true" ma:displayName="RadUtvalgDokTilgang" ma:default="Åpen" ma:format="Dropdown" ma:internalName="RadUtvalgDokTilgang">
      <xsd:simpleType>
        <xsd:restriction base="dms:Choice">
          <xsd:enumeration value="Åpen"/>
          <xsd:enumeration value="Lukket"/>
          <xsd:enumeration value="NTNU"/>
        </xsd:restriction>
      </xsd:simpleType>
    </xsd:element>
    <xsd:element name="RadUtvalgDokPublisert" ma:index="12" nillable="true" ma:displayName="RadUtvalgDokPublisert" ma:default="Nei" ma:format="Dropdown" ma:internalName="RadUtvalgDokPublisert">
      <xsd:simpleType>
        <xsd:restriction base="dms:Choice">
          <xsd:enumeration value="Nei"/>
          <xsd:enumeration value="Ja"/>
        </xsd:restriction>
      </xsd:simple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f4c1a5-66e4-4a17-906b-ce1dd9bbde96"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7CF66E-E44E-45B2-97FB-6026C62CB4E9}">
  <ds:schemaRefs>
    <ds:schemaRef ds:uri="http://purl.org/dc/elements/1.1/"/>
    <ds:schemaRef ds:uri="http://schemas.microsoft.com/office/2006/metadata/properties"/>
    <ds:schemaRef ds:uri="4f504fb9-85a2-48d9-a742-db53a14eec00"/>
    <ds:schemaRef ds:uri="http://purl.org/dc/terms/"/>
    <ds:schemaRef ds:uri="3011bd27-670b-40e8-bfc7-267b8eb171af"/>
    <ds:schemaRef ds:uri="http://schemas.microsoft.com/office/infopath/2007/PartnerControls"/>
    <ds:schemaRef ds:uri="http://schemas.microsoft.com/office/2006/documentManagement/types"/>
    <ds:schemaRef ds:uri="http://schemas.openxmlformats.org/package/2006/metadata/core-properties"/>
    <ds:schemaRef ds:uri="95d10bb2-6051-4a6c-bae7-5795a563e7c8"/>
    <ds:schemaRef ds:uri="http://www.w3.org/XML/1998/namespace"/>
    <ds:schemaRef ds:uri="http://purl.org/dc/dcmitype/"/>
  </ds:schemaRefs>
</ds:datastoreItem>
</file>

<file path=customXml/itemProps2.xml><?xml version="1.0" encoding="utf-8"?>
<ds:datastoreItem xmlns:ds="http://schemas.openxmlformats.org/officeDocument/2006/customXml" ds:itemID="{EB5DBB10-E7E9-40CD-848B-B72F36E42D3E}">
  <ds:schemaRefs>
    <ds:schemaRef ds:uri="http://schemas.microsoft.com/sharepoint/v3/contenttype/forms"/>
  </ds:schemaRefs>
</ds:datastoreItem>
</file>

<file path=customXml/itemProps3.xml><?xml version="1.0" encoding="utf-8"?>
<ds:datastoreItem xmlns:ds="http://schemas.openxmlformats.org/officeDocument/2006/customXml" ds:itemID="{649E34C2-CF9C-4CC1-8868-EF7ACA55ABBA}"/>
</file>

<file path=docProps/app.xml><?xml version="1.0" encoding="utf-8"?>
<Properties xmlns="http://schemas.openxmlformats.org/officeDocument/2006/extended-properties" xmlns:vt="http://schemas.openxmlformats.org/officeDocument/2006/docPropsVTypes">
  <TotalTime>0</TotalTime>
  <Words>931</Words>
  <Application>Microsoft Office PowerPoint</Application>
  <PresentationFormat>On-screen Show (4:3)</PresentationFormat>
  <Paragraphs>111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Office-tema</vt:lpstr>
      <vt:lpstr>NTNU - Utdanningsutvalget</vt:lpstr>
      <vt:lpstr>Sak 30/2018 Kombinerte Fagevalueringer - KOMBEVAL</vt:lpstr>
      <vt:lpstr>Institutt for Samfunnsøkonomi Studier</vt:lpstr>
      <vt:lpstr>Sak 30/2018 Kombinerte Fagevalueringer - KOMBEVAL</vt:lpstr>
      <vt:lpstr>Sak 30/2018 Kombinerte Fagevalueringer - KOMBEVAL</vt:lpstr>
      <vt:lpstr>Sak 30/2018 Kombinerte Fagevalueringer - KOMBEVAL</vt:lpstr>
      <vt:lpstr>Sak 30/2018 Kombinerte Fagevalueringer - KOMBEVAL</vt:lpstr>
      <vt:lpstr>Sak 30/2018 Kombinerte Fagevalueringer - KOMBEVAL</vt:lpstr>
      <vt:lpstr>Sak 30/2018 Kombinerte Fagevalueringer - KOMBEVAL</vt:lpstr>
      <vt:lpstr>Sak 30/2018 Kombinerte Fagevalueringer - KOMBEVAL</vt:lpstr>
      <vt:lpstr>Sak 30/2018 Kombinerte Fagevalueringer - KOMBEVAL</vt:lpstr>
      <vt:lpstr>Sak 30/2018 Kombinerte Fagevalueringer - KOMBEVAL</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Per Bjarte Solibakke</cp:lastModifiedBy>
  <cp:revision>136</cp:revision>
  <cp:lastPrinted>2018-09-14T06:30:12Z</cp:lastPrinted>
  <dcterms:created xsi:type="dcterms:W3CDTF">2013-06-10T16:56:09Z</dcterms:created>
  <dcterms:modified xsi:type="dcterms:W3CDTF">2018-09-14T09:23:54Z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0x0101009E2066E71E497F4CB39B311F8595AA3D003D0CE3654DEAD44DA7B1AE992287C05C</vt:lpwstr>
  </property>
</Properties>
</file>