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7" r:id="rId3"/>
    <p:sldId id="258" r:id="rId4"/>
    <p:sldId id="266" r:id="rId5"/>
    <p:sldId id="259" r:id="rId6"/>
    <p:sldId id="260" r:id="rId7"/>
    <p:sldId id="261" r:id="rId8"/>
    <p:sldId id="268" r:id="rId9"/>
    <p:sldId id="262" r:id="rId10"/>
    <p:sldId id="269" r:id="rId11"/>
    <p:sldId id="263" r:id="rId12"/>
    <p:sldId id="264" r:id="rId13"/>
    <p:sldId id="265" r:id="rId14"/>
    <p:sldId id="272" r:id="rId15"/>
    <p:sldId id="270" r:id="rId16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580"/>
  </p:normalViewPr>
  <p:slideViewPr>
    <p:cSldViewPr snapToGrid="0" snapToObjects="1">
      <p:cViewPr varScale="1">
        <p:scale>
          <a:sx n="57" d="100"/>
          <a:sy n="57" d="100"/>
        </p:scale>
        <p:origin x="96" y="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og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Titteltekst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Brødtekst nivå én</a:t>
            </a:r>
          </a:p>
          <a:p>
            <a:pPr lvl="1">
              <a:defRPr sz="1800"/>
            </a:pPr>
            <a:r>
              <a:rPr sz="3200"/>
              <a:t>Brødtekst nivå to</a:t>
            </a:r>
          </a:p>
          <a:p>
            <a:pPr lvl="2">
              <a:defRPr sz="1800"/>
            </a:pPr>
            <a:r>
              <a:rPr sz="3200"/>
              <a:t>Brødtekst nivå tre</a:t>
            </a:r>
          </a:p>
          <a:p>
            <a:pPr lvl="3">
              <a:defRPr sz="1800"/>
            </a:pPr>
            <a:r>
              <a:rPr sz="3200"/>
              <a:t>Brødtekst nivå fire</a:t>
            </a:r>
          </a:p>
          <a:p>
            <a:pPr lvl="4">
              <a:defRPr sz="1800"/>
            </a:pPr>
            <a:r>
              <a:rPr sz="3200"/>
              <a:t>Brødtekst nivå fem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horisont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Titteltekst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Brødtekst nivå én</a:t>
            </a:r>
          </a:p>
          <a:p>
            <a:pPr lvl="1">
              <a:defRPr sz="1800"/>
            </a:pPr>
            <a:r>
              <a:rPr sz="3200"/>
              <a:t>Brødtekst nivå to</a:t>
            </a:r>
          </a:p>
          <a:p>
            <a:pPr lvl="2">
              <a:defRPr sz="1800"/>
            </a:pPr>
            <a:r>
              <a:rPr sz="3200"/>
              <a:t>Brødtekst nivå tre</a:t>
            </a:r>
          </a:p>
          <a:p>
            <a:pPr lvl="3">
              <a:defRPr sz="1800"/>
            </a:pPr>
            <a:r>
              <a:rPr sz="3200"/>
              <a:t>Brødtekst nivå fire</a:t>
            </a:r>
          </a:p>
          <a:p>
            <a:pPr lvl="4">
              <a:defRPr sz="1800"/>
            </a:pPr>
            <a:r>
              <a:rPr sz="3200"/>
              <a:t>Brødtekst nivå fem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– sentr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Titteltekst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Titteltekst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Brødtekst nivå én</a:t>
            </a:r>
          </a:p>
          <a:p>
            <a:pPr lvl="1">
              <a:defRPr sz="1800"/>
            </a:pPr>
            <a:r>
              <a:rPr sz="3200"/>
              <a:t>Brødtekst nivå to</a:t>
            </a:r>
          </a:p>
          <a:p>
            <a:pPr lvl="2">
              <a:defRPr sz="1800"/>
            </a:pPr>
            <a:r>
              <a:rPr sz="3200"/>
              <a:t>Brødtekst nivå tre</a:t>
            </a:r>
          </a:p>
          <a:p>
            <a:pPr lvl="3">
              <a:defRPr sz="1800"/>
            </a:pPr>
            <a:r>
              <a:rPr sz="3200"/>
              <a:t>Brødtekst nivå fire</a:t>
            </a:r>
          </a:p>
          <a:p>
            <a:pPr lvl="4">
              <a:defRPr sz="1800"/>
            </a:pPr>
            <a:r>
              <a:rPr sz="3200"/>
              <a:t>Brødtekst nivå fem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–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Titteltekst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og 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Titteltekst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Brødtekst nivå én</a:t>
            </a:r>
          </a:p>
          <a:p>
            <a:pPr lvl="1">
              <a:defRPr sz="1800"/>
            </a:pPr>
            <a:r>
              <a:rPr sz="3600"/>
              <a:t>Brødtekst nivå to</a:t>
            </a:r>
          </a:p>
          <a:p>
            <a:pPr lvl="2">
              <a:defRPr sz="1800"/>
            </a:pPr>
            <a:r>
              <a:rPr sz="3600"/>
              <a:t>Brødtekst nivå tre</a:t>
            </a:r>
          </a:p>
          <a:p>
            <a:pPr lvl="3">
              <a:defRPr sz="1800"/>
            </a:pPr>
            <a:r>
              <a:rPr sz="3600"/>
              <a:t>Brødtekst nivå fire</a:t>
            </a:r>
          </a:p>
          <a:p>
            <a:pPr lvl="4">
              <a:defRPr sz="1800"/>
            </a:pPr>
            <a:r>
              <a:rPr sz="3600"/>
              <a:t>Brødtekst nivå fem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, punkttegn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Titteltekst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Brødtekst nivå én</a:t>
            </a:r>
          </a:p>
          <a:p>
            <a:pPr lvl="1">
              <a:defRPr sz="1800"/>
            </a:pPr>
            <a:r>
              <a:rPr sz="2800"/>
              <a:t>Brødtekst nivå to</a:t>
            </a:r>
          </a:p>
          <a:p>
            <a:pPr lvl="2">
              <a:defRPr sz="1800"/>
            </a:pPr>
            <a:r>
              <a:rPr sz="2800"/>
              <a:t>Brødtekst nivå tre</a:t>
            </a:r>
          </a:p>
          <a:p>
            <a:pPr lvl="3">
              <a:defRPr sz="1800"/>
            </a:pPr>
            <a:r>
              <a:rPr sz="2800"/>
              <a:t>Brødtekst nivå fire</a:t>
            </a:r>
          </a:p>
          <a:p>
            <a:pPr lvl="4">
              <a:defRPr sz="1800"/>
            </a:pPr>
            <a:r>
              <a:rPr sz="2800"/>
              <a:t>Brødtekst nivå fem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Brødtekst nivå én</a:t>
            </a:r>
          </a:p>
          <a:p>
            <a:pPr lvl="1">
              <a:defRPr sz="1800"/>
            </a:pPr>
            <a:r>
              <a:rPr sz="3600"/>
              <a:t>Brødtekst nivå to</a:t>
            </a:r>
          </a:p>
          <a:p>
            <a:pPr lvl="2">
              <a:defRPr sz="1800"/>
            </a:pPr>
            <a:r>
              <a:rPr sz="3600"/>
              <a:t>Brødtekst nivå tre</a:t>
            </a:r>
          </a:p>
          <a:p>
            <a:pPr lvl="3">
              <a:defRPr sz="1800"/>
            </a:pPr>
            <a:r>
              <a:rPr sz="3600"/>
              <a:t>Brødtekst nivå fire</a:t>
            </a:r>
          </a:p>
          <a:p>
            <a:pPr lvl="4">
              <a:defRPr sz="1800"/>
            </a:pPr>
            <a:r>
              <a:rPr sz="3600"/>
              <a:t>Brødtekst nivå fem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3 per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Titteltekst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Brødtekst nivå én</a:t>
            </a:r>
          </a:p>
          <a:p>
            <a:pPr lvl="1">
              <a:defRPr sz="1800"/>
            </a:pPr>
            <a:r>
              <a:rPr sz="3600"/>
              <a:t>Brødtekst nivå to</a:t>
            </a:r>
          </a:p>
          <a:p>
            <a:pPr lvl="2">
              <a:defRPr sz="1800"/>
            </a:pPr>
            <a:r>
              <a:rPr sz="3600"/>
              <a:t>Brødtekst nivå tre</a:t>
            </a:r>
          </a:p>
          <a:p>
            <a:pPr lvl="3">
              <a:defRPr sz="1800"/>
            </a:pPr>
            <a:r>
              <a:rPr sz="3600"/>
              <a:t>Brødtekst nivå fire</a:t>
            </a:r>
          </a:p>
          <a:p>
            <a:pPr lvl="4">
              <a:defRPr sz="1800"/>
            </a:pPr>
            <a:r>
              <a:rPr sz="3600"/>
              <a:t>Brødtekst nivå fem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evisst.ntnu.no/bevisst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1270000" y="1638299"/>
            <a:ext cx="10464800" cy="2649495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r>
              <a:rPr lang="nb-NO" sz="6000" dirty="0" smtClean="0"/>
              <a:t>BEVISST</a:t>
            </a:r>
            <a:br>
              <a:rPr lang="nb-NO" sz="6000" dirty="0" smtClean="0"/>
            </a:br>
            <a:r>
              <a:rPr lang="nb-NO" sz="6000" dirty="0"/>
              <a:t/>
            </a:r>
            <a:br>
              <a:rPr lang="nb-NO" sz="6000" dirty="0"/>
            </a:br>
            <a:r>
              <a:rPr lang="nb-NO" sz="6000" dirty="0" smtClean="0"/>
              <a:t> virksomhetsstyringssystem</a:t>
            </a:r>
            <a:endParaRPr sz="6000" dirty="0"/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/>
            </a:pPr>
            <a:endParaRPr lang="nb-NO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0">
              <a:defRPr sz="1800"/>
            </a:pPr>
            <a:r>
              <a:rPr lang="nb-NO" sz="3200" dirty="0" smtClean="0">
                <a:solidFill>
                  <a:schemeClr val="bg1">
                    <a:lumMod val="50000"/>
                  </a:schemeClr>
                </a:solidFill>
              </a:rPr>
              <a:t>LG</a:t>
            </a:r>
            <a:r>
              <a:rPr sz="32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nb-NO" sz="3200" dirty="0" smtClean="0">
                <a:solidFill>
                  <a:schemeClr val="bg1">
                    <a:lumMod val="50000"/>
                  </a:schemeClr>
                </a:solidFill>
              </a:rPr>
              <a:t>18. oktober 2017</a:t>
            </a:r>
            <a:endParaRPr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1</a:t>
            </a:fld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 dirty="0"/>
              <a:t>3) </a:t>
            </a:r>
            <a:r>
              <a:rPr sz="8000" dirty="0" err="1"/>
              <a:t>Generasjon</a:t>
            </a:r>
            <a:r>
              <a:rPr sz="8000" dirty="0"/>
              <a:t> 1</a:t>
            </a:r>
          </a:p>
          <a:p>
            <a:pPr lvl="0">
              <a:defRPr sz="1800"/>
            </a:pPr>
            <a:r>
              <a:rPr sz="5000" dirty="0" err="1"/>
              <a:t>Versjon</a:t>
            </a:r>
            <a:r>
              <a:rPr sz="5000" dirty="0"/>
              <a:t> 10.2.2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15594" lvl="0" indent="-315594" defTabSz="414781">
              <a:spcBef>
                <a:spcPts val="2900"/>
              </a:spcBef>
              <a:defRPr sz="1800"/>
            </a:pPr>
            <a:r>
              <a:rPr lang="nb-NO" sz="2556" dirty="0" smtClean="0"/>
              <a:t>BEVISST</a:t>
            </a:r>
            <a:r>
              <a:rPr sz="2556" dirty="0" smtClean="0"/>
              <a:t> </a:t>
            </a:r>
            <a:r>
              <a:rPr sz="2556" dirty="0" err="1"/>
              <a:t>er</a:t>
            </a:r>
            <a:r>
              <a:rPr sz="2556" dirty="0"/>
              <a:t> </a:t>
            </a:r>
            <a:r>
              <a:rPr sz="2556" dirty="0" err="1"/>
              <a:t>ikke</a:t>
            </a:r>
            <a:r>
              <a:rPr sz="2556" dirty="0"/>
              <a:t> et </a:t>
            </a:r>
            <a:r>
              <a:rPr sz="2556" dirty="0" err="1"/>
              <a:t>ferdigutviklet</a:t>
            </a:r>
            <a:r>
              <a:rPr sz="2556" dirty="0"/>
              <a:t> system. </a:t>
            </a:r>
            <a:r>
              <a:rPr lang="nb-NO" sz="2556" dirty="0" smtClean="0"/>
              <a:t>Det er hele tiden under utvikling og det kommer en ny versjon (</a:t>
            </a:r>
            <a:r>
              <a:rPr lang="nb-NO" sz="2556" dirty="0" err="1" smtClean="0"/>
              <a:t>Cognos</a:t>
            </a:r>
            <a:r>
              <a:rPr lang="nb-NO" sz="2556" dirty="0" smtClean="0"/>
              <a:t> 11) i 2018. </a:t>
            </a:r>
            <a:endParaRPr sz="2556" dirty="0"/>
          </a:p>
          <a:p>
            <a:pPr marL="315594" lvl="0" indent="-315594" defTabSz="414781">
              <a:spcBef>
                <a:spcPts val="2900"/>
              </a:spcBef>
              <a:defRPr sz="1800"/>
            </a:pPr>
            <a:r>
              <a:rPr sz="2556" dirty="0" smtClean="0"/>
              <a:t>Nye </a:t>
            </a:r>
            <a:r>
              <a:rPr sz="2556" dirty="0" err="1"/>
              <a:t>muligheter</a:t>
            </a:r>
            <a:r>
              <a:rPr sz="2556" dirty="0"/>
              <a:t> </a:t>
            </a:r>
            <a:r>
              <a:rPr sz="2556" dirty="0" err="1"/>
              <a:t>i</a:t>
            </a:r>
            <a:r>
              <a:rPr sz="2556" dirty="0"/>
              <a:t> </a:t>
            </a:r>
            <a:r>
              <a:rPr sz="2556" dirty="0" err="1"/>
              <a:t>systemet</a:t>
            </a:r>
            <a:r>
              <a:rPr sz="2556" dirty="0"/>
              <a:t> </a:t>
            </a:r>
            <a:r>
              <a:rPr sz="2556" dirty="0" err="1"/>
              <a:t>kan</a:t>
            </a:r>
            <a:r>
              <a:rPr sz="2556" dirty="0"/>
              <a:t> </a:t>
            </a:r>
            <a:r>
              <a:rPr sz="2556" dirty="0" err="1"/>
              <a:t>komme</a:t>
            </a:r>
            <a:r>
              <a:rPr sz="2556" dirty="0"/>
              <a:t> </a:t>
            </a:r>
            <a:r>
              <a:rPr sz="2556" dirty="0" err="1"/>
              <a:t>gjennom</a:t>
            </a:r>
            <a:r>
              <a:rPr sz="2556" dirty="0"/>
              <a:t> </a:t>
            </a:r>
            <a:r>
              <a:rPr sz="2556" dirty="0" err="1"/>
              <a:t>utvikling</a:t>
            </a:r>
            <a:r>
              <a:rPr sz="2556" dirty="0"/>
              <a:t> hos </a:t>
            </a:r>
            <a:r>
              <a:rPr sz="2556" dirty="0" err="1"/>
              <a:t>leverandør</a:t>
            </a:r>
            <a:r>
              <a:rPr sz="2556" dirty="0"/>
              <a:t>, </a:t>
            </a:r>
            <a:r>
              <a:rPr sz="2556" dirty="0" err="1"/>
              <a:t>eventuelle</a:t>
            </a:r>
            <a:r>
              <a:rPr sz="2556" dirty="0"/>
              <a:t> </a:t>
            </a:r>
            <a:r>
              <a:rPr sz="2556" dirty="0" err="1"/>
              <a:t>nye</a:t>
            </a:r>
            <a:r>
              <a:rPr sz="2556" dirty="0"/>
              <a:t> </a:t>
            </a:r>
            <a:r>
              <a:rPr sz="2556" dirty="0" err="1"/>
              <a:t>datakilder</a:t>
            </a:r>
            <a:r>
              <a:rPr sz="2556" dirty="0"/>
              <a:t> </a:t>
            </a:r>
            <a:r>
              <a:rPr sz="2556" dirty="0" err="1"/>
              <a:t>i</a:t>
            </a:r>
            <a:r>
              <a:rPr sz="2556" dirty="0"/>
              <a:t> NTNUs </a:t>
            </a:r>
            <a:r>
              <a:rPr sz="2556" dirty="0" err="1"/>
              <a:t>datavarehus</a:t>
            </a:r>
            <a:r>
              <a:rPr sz="2556" dirty="0"/>
              <a:t>, </a:t>
            </a:r>
            <a:r>
              <a:rPr sz="2556" dirty="0" err="1"/>
              <a:t>nye</a:t>
            </a:r>
            <a:r>
              <a:rPr sz="2556" dirty="0"/>
              <a:t> </a:t>
            </a:r>
            <a:r>
              <a:rPr sz="2556" dirty="0" err="1"/>
              <a:t>behov</a:t>
            </a:r>
            <a:r>
              <a:rPr sz="2556" dirty="0"/>
              <a:t> </a:t>
            </a:r>
            <a:r>
              <a:rPr sz="2556" dirty="0" err="1"/>
              <a:t>ved</a:t>
            </a:r>
            <a:r>
              <a:rPr sz="2556" dirty="0"/>
              <a:t> NTNU </a:t>
            </a:r>
            <a:r>
              <a:rPr sz="2556" dirty="0" err="1"/>
              <a:t>vil</a:t>
            </a:r>
            <a:r>
              <a:rPr sz="2556" dirty="0"/>
              <a:t> </a:t>
            </a:r>
            <a:r>
              <a:rPr sz="2556" dirty="0" err="1"/>
              <a:t>danne</a:t>
            </a:r>
            <a:r>
              <a:rPr sz="2556" dirty="0"/>
              <a:t> </a:t>
            </a:r>
            <a:r>
              <a:rPr sz="2556" dirty="0" err="1"/>
              <a:t>grunnlag</a:t>
            </a:r>
            <a:r>
              <a:rPr sz="2556" dirty="0"/>
              <a:t> for </a:t>
            </a:r>
            <a:r>
              <a:rPr sz="2556" dirty="0" err="1"/>
              <a:t>videreutviklingen</a:t>
            </a:r>
            <a:r>
              <a:rPr sz="2556" dirty="0"/>
              <a:t> </a:t>
            </a:r>
            <a:r>
              <a:rPr sz="2556" dirty="0" err="1"/>
              <a:t>av</a:t>
            </a:r>
            <a:r>
              <a:rPr sz="2556" dirty="0"/>
              <a:t> de </a:t>
            </a:r>
            <a:r>
              <a:rPr sz="2556" dirty="0" err="1"/>
              <a:t>standardiserte</a:t>
            </a:r>
            <a:r>
              <a:rPr sz="2556" dirty="0"/>
              <a:t> </a:t>
            </a:r>
            <a:r>
              <a:rPr sz="2556" dirty="0" err="1"/>
              <a:t>løsningene</a:t>
            </a:r>
            <a:r>
              <a:rPr sz="2556" dirty="0"/>
              <a:t>, </a:t>
            </a:r>
            <a:r>
              <a:rPr sz="2556" dirty="0" err="1"/>
              <a:t>og</a:t>
            </a:r>
            <a:r>
              <a:rPr sz="2556" dirty="0"/>
              <a:t> </a:t>
            </a:r>
            <a:r>
              <a:rPr sz="2556" dirty="0" err="1"/>
              <a:t>lokale</a:t>
            </a:r>
            <a:r>
              <a:rPr sz="2556" dirty="0"/>
              <a:t> </a:t>
            </a:r>
            <a:r>
              <a:rPr sz="2556" dirty="0" err="1"/>
              <a:t>behov</a:t>
            </a:r>
            <a:r>
              <a:rPr sz="2556" dirty="0"/>
              <a:t> </a:t>
            </a:r>
            <a:r>
              <a:rPr sz="2556" dirty="0" err="1"/>
              <a:t>kan</a:t>
            </a:r>
            <a:r>
              <a:rPr sz="2556" dirty="0"/>
              <a:t> </a:t>
            </a:r>
            <a:r>
              <a:rPr sz="2556" dirty="0" err="1"/>
              <a:t>danne</a:t>
            </a:r>
            <a:r>
              <a:rPr sz="2556" dirty="0"/>
              <a:t> </a:t>
            </a:r>
            <a:r>
              <a:rPr sz="2556" dirty="0" err="1"/>
              <a:t>grunnlag</a:t>
            </a:r>
            <a:r>
              <a:rPr sz="2556" dirty="0"/>
              <a:t> for </a:t>
            </a:r>
            <a:r>
              <a:rPr sz="2556" dirty="0" err="1"/>
              <a:t>skreddersømløsninger</a:t>
            </a:r>
            <a:r>
              <a:rPr sz="2556" dirty="0"/>
              <a:t>. </a:t>
            </a:r>
          </a:p>
          <a:p>
            <a:pPr marL="315594" lvl="0" indent="-315594" defTabSz="414781">
              <a:spcBef>
                <a:spcPts val="2900"/>
              </a:spcBef>
              <a:defRPr sz="1800"/>
            </a:pPr>
            <a:r>
              <a:rPr lang="nb-NO" sz="2556" dirty="0" smtClean="0"/>
              <a:t>Superbrukerne ved IE har ikke prioritert å lage skreddersømløsninger, men har i stedet valgt </a:t>
            </a:r>
            <a:r>
              <a:rPr sz="2556" dirty="0" smtClean="0"/>
              <a:t>å </a:t>
            </a:r>
            <a:r>
              <a:rPr sz="2556" dirty="0" err="1" smtClean="0"/>
              <a:t>gå</a:t>
            </a:r>
            <a:r>
              <a:rPr sz="2556" dirty="0" smtClean="0"/>
              <a:t> </a:t>
            </a:r>
            <a:r>
              <a:rPr sz="2556" dirty="0"/>
              <a:t>for den </a:t>
            </a:r>
            <a:r>
              <a:rPr sz="2556" dirty="0" err="1"/>
              <a:t>standardiserte</a:t>
            </a:r>
            <a:r>
              <a:rPr sz="2556" dirty="0"/>
              <a:t> </a:t>
            </a:r>
            <a:r>
              <a:rPr sz="2556" dirty="0" err="1" smtClean="0"/>
              <a:t>løsningen</a:t>
            </a:r>
            <a:r>
              <a:rPr lang="nb-NO" sz="2556" dirty="0" smtClean="0"/>
              <a:t>. Det vurderes som viktigere at den standardiserte løsningen blir god (og videreutvikles) enn at </a:t>
            </a:r>
            <a:r>
              <a:rPr lang="nb-NO" sz="2556" dirty="0" err="1" smtClean="0"/>
              <a:t>fakultetetene</a:t>
            </a:r>
            <a:r>
              <a:rPr lang="nb-NO" sz="2556" dirty="0" smtClean="0"/>
              <a:t> og alene skal ha løsninger tilpasset særegne behov. </a:t>
            </a:r>
            <a:endParaRPr sz="2556" dirty="0"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11061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lang="nb-NO" sz="8000" dirty="0" smtClean="0"/>
              <a:t>3</a:t>
            </a:r>
            <a:r>
              <a:rPr sz="8000" dirty="0" smtClean="0"/>
              <a:t>) </a:t>
            </a:r>
            <a:r>
              <a:rPr lang="nb-NO" sz="8000" dirty="0" smtClean="0"/>
              <a:t>Generasjon 1 (forts.)</a:t>
            </a:r>
            <a:r>
              <a:rPr lang="nb-NO" dirty="0"/>
              <a:t/>
            </a:r>
            <a:br>
              <a:rPr lang="nb-NO" dirty="0"/>
            </a:br>
            <a:r>
              <a:rPr lang="nb-NO" sz="5000" dirty="0" smtClean="0"/>
              <a:t>NTNU Datavarehus (</a:t>
            </a:r>
            <a:r>
              <a:rPr sz="5000" dirty="0" err="1" smtClean="0"/>
              <a:t>kilder</a:t>
            </a:r>
            <a:r>
              <a:rPr sz="5000" dirty="0"/>
              <a:t>)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0" y="9251950"/>
            <a:ext cx="2413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11</a:t>
            </a:fld>
            <a:endParaRPr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322" y="2603500"/>
            <a:ext cx="8894156" cy="643056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825449" y="444500"/>
            <a:ext cx="11099800" cy="2159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lang="nb-NO" sz="8000" dirty="0" smtClean="0"/>
              <a:t>4)</a:t>
            </a:r>
            <a:r>
              <a:rPr sz="8000" dirty="0" smtClean="0"/>
              <a:t> </a:t>
            </a:r>
            <a:r>
              <a:rPr lang="nb-NO" sz="8000" dirty="0" smtClean="0"/>
              <a:t>Gjennomgang av systemet</a:t>
            </a:r>
            <a:br>
              <a:rPr lang="nb-NO" sz="8000" dirty="0" smtClean="0"/>
            </a:br>
            <a:endParaRPr sz="5000" dirty="0"/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sz="2916" dirty="0"/>
              <a:t>Bruk systemet og bli kjent med det. Brukernes erfaringer legger grunnlag for den videre </a:t>
            </a:r>
            <a:r>
              <a:rPr sz="2916" dirty="0" smtClean="0"/>
              <a:t>utviklingen</a:t>
            </a:r>
            <a:r>
              <a:rPr lang="nb-NO" sz="2916" dirty="0"/>
              <a:t> </a:t>
            </a:r>
            <a:r>
              <a:rPr lang="nb-NO" sz="2916" dirty="0" smtClean="0"/>
              <a:t>(systemet skal utvikle seg med brukerne). </a:t>
            </a:r>
            <a:endParaRPr sz="2916" dirty="0"/>
          </a:p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sz="2916" dirty="0"/>
              <a:t>Meld dere på meldingskanalen </a:t>
            </a:r>
            <a:r>
              <a:rPr sz="2916" dirty="0" err="1"/>
              <a:t>til</a:t>
            </a:r>
            <a:r>
              <a:rPr sz="2916" dirty="0"/>
              <a:t> </a:t>
            </a:r>
            <a:r>
              <a:rPr lang="nb-NO" sz="2916" dirty="0" smtClean="0"/>
              <a:t>BEVISST</a:t>
            </a:r>
            <a:r>
              <a:rPr sz="2916" dirty="0" smtClean="0"/>
              <a:t>-</a:t>
            </a:r>
            <a:r>
              <a:rPr sz="2916" dirty="0" err="1" smtClean="0"/>
              <a:t>prosjektet</a:t>
            </a:r>
            <a:r>
              <a:rPr sz="2916" dirty="0" smtClean="0"/>
              <a:t> </a:t>
            </a:r>
            <a:r>
              <a:rPr sz="2916" dirty="0"/>
              <a:t>og se Innsida for ytterligere informasjon om systemet. </a:t>
            </a:r>
          </a:p>
          <a:p>
            <a:pPr marL="372745" indent="-457200" defTabSz="473201">
              <a:spcBef>
                <a:spcPts val="3400"/>
              </a:spcBef>
              <a:buFont typeface="Arial" panose="020B0604020202020204" pitchFamily="34" charset="0"/>
              <a:buChar char="•"/>
              <a:defRPr sz="1800"/>
            </a:pPr>
            <a:r>
              <a:rPr sz="2916" dirty="0"/>
              <a:t>Meldingskanalen på Innsida vil inneholde nyttig informasjon om </a:t>
            </a:r>
            <a:r>
              <a:rPr lang="nb-NO" sz="2916" dirty="0" smtClean="0"/>
              <a:t>   	</a:t>
            </a:r>
            <a:r>
              <a:rPr sz="2916" dirty="0" err="1" smtClean="0"/>
              <a:t>driftsstatus</a:t>
            </a:r>
            <a:r>
              <a:rPr sz="2916" dirty="0"/>
              <a:t>, nyheter m.m. samt løsninger på </a:t>
            </a:r>
            <a:r>
              <a:rPr sz="2916" dirty="0" err="1"/>
              <a:t>eventuelle</a:t>
            </a:r>
            <a:r>
              <a:rPr sz="2916" dirty="0"/>
              <a:t> </a:t>
            </a:r>
            <a:r>
              <a:rPr lang="nb-NO" sz="2916" dirty="0" smtClean="0"/>
              <a:t>	</a:t>
            </a:r>
            <a:r>
              <a:rPr sz="2916" dirty="0" err="1" smtClean="0"/>
              <a:t>midlertidige</a:t>
            </a:r>
            <a:r>
              <a:rPr sz="2916" dirty="0" smtClean="0"/>
              <a:t> </a:t>
            </a:r>
            <a:r>
              <a:rPr sz="2916" dirty="0"/>
              <a:t>utfordringer. </a:t>
            </a:r>
          </a:p>
          <a:p>
            <a:pPr marL="275590" indent="-360045" defTabSz="473201">
              <a:spcBef>
                <a:spcPts val="3400"/>
              </a:spcBef>
              <a:defRPr sz="1800"/>
            </a:pPr>
            <a:r>
              <a:rPr sz="2916" dirty="0"/>
              <a:t>Innsida: </a:t>
            </a:r>
            <a:r>
              <a:rPr sz="2916" u="sng" dirty="0"/>
              <a:t>https://innsida.ntnu.no/wiki</a:t>
            </a:r>
            <a:r>
              <a:rPr sz="2916" u="sng" dirty="0" smtClean="0"/>
              <a:t>/-/wiki/Norsk/</a:t>
            </a:r>
            <a:r>
              <a:rPr lang="nb-NO" sz="2916" u="sng" dirty="0" smtClean="0"/>
              <a:t>BEVISST</a:t>
            </a:r>
            <a:r>
              <a:rPr sz="2916" u="sng" dirty="0" smtClean="0"/>
              <a:t>+</a:t>
            </a:r>
            <a:r>
              <a:rPr sz="2916" u="sng" dirty="0" err="1" smtClean="0"/>
              <a:t>brukerstøtte</a:t>
            </a:r>
            <a:endParaRPr sz="2916" u="sng" dirty="0" smtClean="0"/>
          </a:p>
        </p:txBody>
      </p:sp>
      <p:sp>
        <p:nvSpPr>
          <p:cNvPr id="65" name="Shape 65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lang="nb-NO" sz="8000" dirty="0" smtClean="0"/>
              <a:t>4</a:t>
            </a:r>
            <a:r>
              <a:rPr sz="8000" dirty="0" smtClean="0"/>
              <a:t>) </a:t>
            </a:r>
            <a:r>
              <a:rPr lang="nb-NO" sz="8000" dirty="0" smtClean="0"/>
              <a:t>Gjennomgang av systemet</a:t>
            </a:r>
            <a:endParaRPr sz="8000" dirty="0"/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defTabSz="473201">
              <a:spcBef>
                <a:spcPts val="3400"/>
              </a:spcBef>
              <a:buNone/>
              <a:defRPr sz="1800"/>
            </a:pPr>
            <a:r>
              <a:rPr lang="nb-NO" sz="2916" dirty="0" smtClean="0"/>
              <a:t>Hvordan finne ønsket informasjon i BEVISST?</a:t>
            </a:r>
          </a:p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lang="nb-NO" sz="2916" dirty="0" smtClean="0"/>
              <a:t>Påloggingslenke: </a:t>
            </a:r>
            <a:r>
              <a:rPr lang="nb-NO" sz="2800" u="sng" dirty="0">
                <a:hlinkClick r:id="rId2"/>
              </a:rPr>
              <a:t>https</a:t>
            </a:r>
            <a:r>
              <a:rPr lang="nb-NO" sz="2800" u="sng" dirty="0" smtClean="0">
                <a:hlinkClick r:id="rId2"/>
              </a:rPr>
              <a:t>://BEVISST.ntnu.no/BEVISST</a:t>
            </a:r>
            <a:r>
              <a:rPr lang="nb-NO" sz="2800" dirty="0"/>
              <a:t> </a:t>
            </a:r>
            <a:endParaRPr lang="nb-NO" sz="2800" dirty="0" smtClean="0"/>
          </a:p>
          <a:p>
            <a:pPr marL="0" lvl="0" indent="0" defTabSz="473201">
              <a:spcBef>
                <a:spcPts val="3400"/>
              </a:spcBef>
              <a:buNone/>
              <a:defRPr sz="1800"/>
            </a:pPr>
            <a:r>
              <a:rPr lang="nb-NO" sz="2400" dirty="0" smtClean="0"/>
              <a:t>	(finnes også under «Bokmerker» og «Felles» på Innsida)</a:t>
            </a:r>
          </a:p>
          <a:p>
            <a:pPr defTabSz="473201">
              <a:spcBef>
                <a:spcPts val="3400"/>
              </a:spcBef>
              <a:defRPr sz="1800"/>
            </a:pPr>
            <a:r>
              <a:rPr lang="nb-NO" sz="2920" dirty="0" smtClean="0"/>
              <a:t>Ulike portaler som er organisert som arkfaner/flipper</a:t>
            </a:r>
            <a:r>
              <a:rPr lang="nb-NO" sz="2920" dirty="0"/>
              <a:t> </a:t>
            </a:r>
            <a:r>
              <a:rPr lang="nb-NO" sz="2920" dirty="0" smtClean="0"/>
              <a:t>som kan legges til etter behov </a:t>
            </a:r>
            <a:r>
              <a:rPr lang="nb-NO" sz="2920" dirty="0" err="1" smtClean="0"/>
              <a:t>f.eks</a:t>
            </a:r>
            <a:r>
              <a:rPr lang="nb-NO" sz="2920" dirty="0" smtClean="0"/>
              <a:t> Økonomi, HR, Utdanning, Forskning, Virksomhetsrapport</a:t>
            </a:r>
          </a:p>
          <a:p>
            <a:pPr defTabSz="473201">
              <a:spcBef>
                <a:spcPts val="3400"/>
              </a:spcBef>
              <a:defRPr sz="1800"/>
            </a:pPr>
            <a:r>
              <a:rPr lang="nb-NO" sz="2920" dirty="0" smtClean="0"/>
              <a:t>Hvordan legge til arkfaner/flipper?</a:t>
            </a:r>
          </a:p>
          <a:p>
            <a:pPr defTabSz="473201">
              <a:spcBef>
                <a:spcPts val="3400"/>
              </a:spcBef>
              <a:defRPr sz="1800"/>
            </a:pPr>
            <a:endParaRPr lang="nb-NO" sz="2400" dirty="0" smtClean="0"/>
          </a:p>
          <a:p>
            <a:pPr defTabSz="473201">
              <a:spcBef>
                <a:spcPts val="3400"/>
              </a:spcBef>
              <a:defRPr sz="1800"/>
            </a:pPr>
            <a:endParaRPr lang="nb-NO" sz="2400" dirty="0" smtClean="0"/>
          </a:p>
        </p:txBody>
      </p:sp>
      <p:sp>
        <p:nvSpPr>
          <p:cNvPr id="65" name="Shape 65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24734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lang="nb-NO" sz="8000" dirty="0" smtClean="0"/>
              <a:t>4</a:t>
            </a:r>
            <a:r>
              <a:rPr sz="8000" dirty="0" smtClean="0"/>
              <a:t>) </a:t>
            </a:r>
            <a:r>
              <a:rPr lang="nb-NO" sz="8000" dirty="0" smtClean="0"/>
              <a:t>Gjennomgang av systemet</a:t>
            </a:r>
            <a:endParaRPr sz="8000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405" y="5130742"/>
            <a:ext cx="10209679" cy="3468094"/>
          </a:xfrm>
          <a:prstGeom prst="rect">
            <a:avLst/>
          </a:prstGeom>
        </p:spPr>
      </p:pic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952500" y="2149798"/>
            <a:ext cx="11099800" cy="710215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473201">
              <a:spcBef>
                <a:spcPts val="3400"/>
              </a:spcBef>
              <a:buNone/>
              <a:defRPr sz="1800"/>
            </a:pPr>
            <a:r>
              <a:rPr lang="nb-NO" sz="2400" dirty="0" smtClean="0"/>
              <a:t>1)</a:t>
            </a:r>
          </a:p>
          <a:p>
            <a:pPr marL="0" indent="0" defTabSz="473201">
              <a:spcBef>
                <a:spcPts val="3400"/>
              </a:spcBef>
              <a:buNone/>
              <a:defRPr sz="1800"/>
            </a:pPr>
            <a:endParaRPr lang="nb-NO" sz="2400" dirty="0"/>
          </a:p>
          <a:p>
            <a:pPr marL="0" indent="0" defTabSz="473201">
              <a:spcBef>
                <a:spcPts val="3400"/>
              </a:spcBef>
              <a:buNone/>
              <a:defRPr sz="1800"/>
            </a:pPr>
            <a:endParaRPr lang="nb-NO" sz="2400" dirty="0" smtClean="0"/>
          </a:p>
          <a:p>
            <a:pPr marL="0" indent="0" defTabSz="473201">
              <a:spcBef>
                <a:spcPts val="3400"/>
              </a:spcBef>
              <a:buNone/>
              <a:defRPr sz="1800"/>
            </a:pPr>
            <a:endParaRPr lang="nb-NO" sz="2400" dirty="0"/>
          </a:p>
          <a:p>
            <a:pPr marL="0" indent="0" defTabSz="473201">
              <a:spcBef>
                <a:spcPts val="3400"/>
              </a:spcBef>
              <a:buNone/>
              <a:defRPr sz="1800"/>
            </a:pPr>
            <a:r>
              <a:rPr lang="nb-NO" sz="2400" dirty="0" smtClean="0"/>
              <a:t>2)</a:t>
            </a:r>
          </a:p>
          <a:p>
            <a:pPr marL="0" indent="0" defTabSz="473201">
              <a:spcBef>
                <a:spcPts val="3400"/>
              </a:spcBef>
              <a:buNone/>
              <a:defRPr sz="1800"/>
            </a:pPr>
            <a:endParaRPr lang="nb-NO" sz="2400" dirty="0" smtClean="0"/>
          </a:p>
          <a:p>
            <a:pPr marL="0" indent="0" defTabSz="473201">
              <a:spcBef>
                <a:spcPts val="3400"/>
              </a:spcBef>
              <a:buNone/>
              <a:defRPr sz="1800"/>
            </a:pPr>
            <a:endParaRPr lang="nb-NO" sz="2400" dirty="0"/>
          </a:p>
          <a:p>
            <a:pPr marL="0" indent="0" defTabSz="473201">
              <a:spcBef>
                <a:spcPts val="3400"/>
              </a:spcBef>
              <a:buNone/>
              <a:defRPr sz="1800"/>
            </a:pPr>
            <a:endParaRPr lang="nb-NO" sz="2400" dirty="0" smtClean="0"/>
          </a:p>
          <a:p>
            <a:pPr marL="0" indent="0" defTabSz="473201">
              <a:spcBef>
                <a:spcPts val="3400"/>
              </a:spcBef>
              <a:buNone/>
              <a:defRPr sz="1800"/>
            </a:pPr>
            <a:r>
              <a:rPr lang="nb-NO" sz="2400" dirty="0" smtClean="0"/>
              <a:t>3) Trykk Ok nederst på siden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14</a:t>
            </a:fld>
            <a:endParaRPr/>
          </a:p>
        </p:txBody>
      </p:sp>
      <p:pic>
        <p:nvPicPr>
          <p:cNvPr id="5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516828" y="2716007"/>
            <a:ext cx="9716022" cy="194877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81330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lang="nb-NO" sz="8000" dirty="0" smtClean="0"/>
              <a:t>4</a:t>
            </a:r>
            <a:r>
              <a:rPr sz="8000" dirty="0" smtClean="0"/>
              <a:t>) </a:t>
            </a:r>
            <a:r>
              <a:rPr lang="nb-NO" sz="8000" dirty="0" smtClean="0"/>
              <a:t>Gjennomgang av systemet</a:t>
            </a:r>
            <a:endParaRPr sz="8000" dirty="0"/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lang="nb-NO" sz="2916" b="1" dirty="0" smtClean="0"/>
              <a:t>NTNU-portal</a:t>
            </a:r>
            <a:r>
              <a:rPr lang="nb-NO" sz="2916" dirty="0" smtClean="0"/>
              <a:t> gjennomgås ikke (ble gjort i LG-møte 17.06.2015). Her har ting stått stille. Det kommer nyheter her i 2018. </a:t>
            </a:r>
          </a:p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lang="nb-NO" sz="2916" b="1" dirty="0" smtClean="0"/>
              <a:t>Virksomhetsrapport</a:t>
            </a:r>
          </a:p>
          <a:p>
            <a:pPr marL="360045" lvl="0" indent="-360045" defTabSz="473201">
              <a:spcBef>
                <a:spcPts val="3400"/>
              </a:spcBef>
              <a:defRPr sz="1800"/>
            </a:pPr>
            <a:r>
              <a:rPr lang="nb-NO" sz="2916" dirty="0" smtClean="0"/>
              <a:t>Områdespesifikke portaler:</a:t>
            </a:r>
          </a:p>
          <a:p>
            <a:pPr marL="804545" lvl="1" indent="-360045" defTabSz="473201">
              <a:spcBef>
                <a:spcPts val="3400"/>
              </a:spcBef>
              <a:defRPr sz="1800"/>
            </a:pPr>
            <a:r>
              <a:rPr lang="nb-NO" sz="2916" b="1" dirty="0" smtClean="0"/>
              <a:t>Økonomi</a:t>
            </a:r>
            <a:r>
              <a:rPr lang="nb-NO" sz="2916" dirty="0" smtClean="0"/>
              <a:t> (v/ Vegard Kildal)</a:t>
            </a:r>
          </a:p>
          <a:p>
            <a:pPr marL="804545" lvl="1" indent="-360045" defTabSz="473201">
              <a:spcBef>
                <a:spcPts val="3400"/>
              </a:spcBef>
              <a:defRPr sz="1800"/>
            </a:pPr>
            <a:r>
              <a:rPr lang="nb-NO" sz="2916" b="1" dirty="0" smtClean="0"/>
              <a:t>HR</a:t>
            </a:r>
            <a:r>
              <a:rPr lang="nb-NO" sz="2916" dirty="0" smtClean="0"/>
              <a:t> (v/ Oddrun Husby)</a:t>
            </a:r>
          </a:p>
          <a:p>
            <a:pPr marL="804545" lvl="1" indent="-360045" defTabSz="473201">
              <a:spcBef>
                <a:spcPts val="3400"/>
              </a:spcBef>
              <a:defRPr sz="1800"/>
            </a:pPr>
            <a:r>
              <a:rPr lang="nb-NO" sz="2916" b="1" dirty="0" smtClean="0"/>
              <a:t>Utdanning</a:t>
            </a:r>
            <a:r>
              <a:rPr lang="nb-NO" sz="2916" dirty="0" smtClean="0"/>
              <a:t> (v/ Kristian Drøsshaug)</a:t>
            </a:r>
          </a:p>
          <a:p>
            <a:pPr marL="804545" lvl="1" indent="-360045" defTabSz="473201">
              <a:spcBef>
                <a:spcPts val="3400"/>
              </a:spcBef>
              <a:defRPr sz="1800"/>
            </a:pPr>
            <a:r>
              <a:rPr lang="nb-NO" sz="2916" b="1" dirty="0" smtClean="0"/>
              <a:t>Forskning</a:t>
            </a:r>
            <a:r>
              <a:rPr lang="nb-NO" sz="2916" dirty="0" smtClean="0"/>
              <a:t> (v/ Harald Lenschow)</a:t>
            </a:r>
          </a:p>
          <a:p>
            <a:pPr marL="804545" lvl="1" indent="-360045" defTabSz="473201">
              <a:spcBef>
                <a:spcPts val="3400"/>
              </a:spcBef>
              <a:defRPr sz="1800"/>
            </a:pPr>
            <a:r>
              <a:rPr lang="nb-NO" sz="2916" b="1" dirty="0" smtClean="0"/>
              <a:t>Doktorgrad</a:t>
            </a:r>
            <a:r>
              <a:rPr lang="nb-NO" sz="2916" dirty="0" smtClean="0"/>
              <a:t> (v/ Harald Lenschow)</a:t>
            </a:r>
            <a:endParaRPr sz="2916" dirty="0"/>
          </a:p>
        </p:txBody>
      </p:sp>
      <p:sp>
        <p:nvSpPr>
          <p:cNvPr id="65" name="Shape 65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96268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nb-NO" sz="8000" dirty="0" smtClean="0"/>
              <a:t>Agenda</a:t>
            </a:r>
            <a:endParaRPr sz="8000" dirty="0"/>
          </a:p>
        </p:txBody>
      </p:sp>
      <p:graphicFrame>
        <p:nvGraphicFramePr>
          <p:cNvPr id="49" name="Table 49"/>
          <p:cNvGraphicFramePr/>
          <p:nvPr>
            <p:extLst>
              <p:ext uri="{D42A27DB-BD31-4B8C-83A1-F6EECF244321}">
                <p14:modId xmlns:p14="http://schemas.microsoft.com/office/powerpoint/2010/main" val="3392923920"/>
              </p:ext>
            </p:extLst>
          </p:nvPr>
        </p:nvGraphicFramePr>
        <p:xfrm>
          <a:off x="1270000" y="2603500"/>
          <a:ext cx="10464800" cy="6022340"/>
        </p:xfrm>
        <a:graphic>
          <a:graphicData uri="http://schemas.openxmlformats.org/drawingml/2006/table">
            <a:tbl>
              <a:tblPr firstRow="1" firstCol="1">
                <a:tableStyleId>{2708684C-4D16-4618-839F-0558EEFCDFE6}</a:tableStyleId>
              </a:tblPr>
              <a:tblGrid>
                <a:gridCol w="523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lang="nb-NO" sz="2000" b="1" dirty="0" smtClean="0">
                          <a:sym typeface="Helvetica"/>
                        </a:rPr>
                        <a:t>Tema</a:t>
                      </a:r>
                      <a:endParaRPr sz="2000" b="1" dirty="0"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lang="nb-NO" sz="2000" b="1" dirty="0" smtClean="0">
                          <a:sym typeface="Helvetica"/>
                        </a:rPr>
                        <a:t>Innhold</a:t>
                      </a:r>
                      <a:endParaRPr sz="2000" b="1" dirty="0"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lang="nb-NO" sz="2000" b="1" dirty="0" smtClean="0">
                          <a:sym typeface="Helvetica"/>
                        </a:rPr>
                        <a:t>1) Hva er BEVISST?</a:t>
                      </a:r>
                      <a:endParaRPr sz="2000" b="1" dirty="0">
                        <a:sym typeface="Helvetica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lang="nb-NO" sz="2000" dirty="0" smtClean="0"/>
                        <a:t>En kort introduksjon</a:t>
                      </a:r>
                    </a:p>
                    <a:p>
                      <a:pPr lvl="0" defTabSz="914400"/>
                      <a:r>
                        <a:rPr lang="nb-NO" sz="2000" dirty="0" smtClean="0"/>
                        <a:t>Mål</a:t>
                      </a:r>
                    </a:p>
                    <a:p>
                      <a:pPr lvl="0" defTabSz="914400"/>
                      <a:r>
                        <a:rPr lang="nb-NO" sz="2000" dirty="0" smtClean="0"/>
                        <a:t>BEVISST</a:t>
                      </a:r>
                      <a:r>
                        <a:rPr lang="nb-NO" sz="2000" baseline="0" dirty="0" smtClean="0"/>
                        <a:t> er rollebasert</a:t>
                      </a:r>
                    </a:p>
                    <a:p>
                      <a:pPr lvl="0" defTabSz="914400"/>
                      <a:r>
                        <a:rPr lang="nb-NO" sz="2000" baseline="0" dirty="0" smtClean="0"/>
                        <a:t>Hvem er superbrukere ved IE?</a:t>
                      </a:r>
                    </a:p>
                    <a:p>
                      <a:pPr lvl="0" defTabSz="914400"/>
                      <a:r>
                        <a:rPr lang="nb-NO" sz="2000" baseline="0" dirty="0" smtClean="0"/>
                        <a:t>Hvem har/får tilgang?</a:t>
                      </a:r>
                    </a:p>
                    <a:p>
                      <a:pPr lvl="0" defTabSz="914400"/>
                      <a:r>
                        <a:rPr lang="nb-NO" sz="2000" baseline="0" dirty="0" smtClean="0"/>
                        <a:t>Rapporter</a:t>
                      </a:r>
                      <a:endParaRPr sz="2000" dirty="0"/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lang="nb-NO" sz="2000" b="1" dirty="0" smtClean="0">
                          <a:sym typeface="Helvetica"/>
                        </a:rPr>
                        <a:t>2) Historikk</a:t>
                      </a:r>
                      <a:endParaRPr sz="2000" b="1" dirty="0">
                        <a:sym typeface="Helvetica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lang="nb-NO" sz="2000" dirty="0" smtClean="0"/>
                        <a:t>Ved IE</a:t>
                      </a:r>
                      <a:endParaRPr sz="2000" dirty="0"/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lang="nb-NO" sz="2000" b="1" dirty="0" smtClean="0">
                          <a:sym typeface="Helvetica"/>
                        </a:rPr>
                        <a:t>3) Generasjon 1</a:t>
                      </a:r>
                      <a:endParaRPr sz="2000" b="1" dirty="0">
                        <a:sym typeface="Helvetica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lang="nb-NO" sz="2000" dirty="0" smtClean="0"/>
                        <a:t>Versjon 10.2.2</a:t>
                      </a:r>
                    </a:p>
                    <a:p>
                      <a:pPr lvl="0" defTabSz="914400"/>
                      <a:r>
                        <a:rPr lang="nb-NO" sz="2000" dirty="0" smtClean="0"/>
                        <a:t>NTNU</a:t>
                      </a:r>
                      <a:r>
                        <a:rPr lang="nb-NO" sz="2000" baseline="0" dirty="0" smtClean="0"/>
                        <a:t> Datavarehus (kilder)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9720"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lang="nb-NO" sz="2000" b="1" dirty="0" smtClean="0">
                          <a:sym typeface="Helvetica"/>
                        </a:rPr>
                        <a:t>4) Gjennomgang av systemet</a:t>
                      </a:r>
                      <a:endParaRPr sz="2000" b="1" dirty="0">
                        <a:sym typeface="Helvetica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lang="nb-NO" sz="2000" baseline="0" dirty="0" smtClean="0"/>
                        <a:t>NTNU Portal</a:t>
                      </a:r>
                    </a:p>
                    <a:p>
                      <a:pPr lvl="0" defTabSz="914400"/>
                      <a:r>
                        <a:rPr lang="nb-NO" sz="2000" baseline="0" dirty="0" smtClean="0"/>
                        <a:t>Økonomi</a:t>
                      </a:r>
                    </a:p>
                    <a:p>
                      <a:pPr lvl="0" defTabSz="914400"/>
                      <a:r>
                        <a:rPr lang="nb-NO" sz="2000" baseline="0" dirty="0" smtClean="0"/>
                        <a:t>HR</a:t>
                      </a:r>
                    </a:p>
                    <a:p>
                      <a:pPr lvl="0" defTabSz="914400"/>
                      <a:r>
                        <a:rPr lang="nb-NO" sz="2000" baseline="0" dirty="0" smtClean="0"/>
                        <a:t>Utdanning</a:t>
                      </a:r>
                    </a:p>
                    <a:p>
                      <a:pPr lvl="0" defTabSz="914400"/>
                      <a:r>
                        <a:rPr lang="nb-NO" sz="2000" baseline="0" dirty="0" smtClean="0"/>
                        <a:t>Forskning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280"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endParaRPr sz="2000" b="1" dirty="0">
                        <a:sym typeface="Helvetica"/>
                      </a:endParaRP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endParaRPr lang="nb-NO" sz="2000" baseline="0" dirty="0" smtClean="0"/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398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 dirty="0"/>
              <a:t>1) </a:t>
            </a:r>
            <a:r>
              <a:rPr lang="nb-NO" sz="8000" dirty="0" smtClean="0"/>
              <a:t>Hva</a:t>
            </a:r>
            <a:r>
              <a:rPr sz="8000" dirty="0" smtClean="0"/>
              <a:t> </a:t>
            </a:r>
            <a:r>
              <a:rPr lang="nb-NO" sz="8000" dirty="0" smtClean="0"/>
              <a:t>er</a:t>
            </a:r>
            <a:r>
              <a:rPr sz="8000" dirty="0" smtClean="0"/>
              <a:t> </a:t>
            </a:r>
            <a:r>
              <a:rPr lang="nb-NO" sz="8000" dirty="0" smtClean="0"/>
              <a:t>BEVISST</a:t>
            </a:r>
            <a:r>
              <a:rPr sz="8000" dirty="0" smtClean="0"/>
              <a:t>?</a:t>
            </a:r>
            <a:endParaRPr sz="8000" dirty="0"/>
          </a:p>
          <a:p>
            <a:pPr lvl="0">
              <a:defRPr sz="1800"/>
            </a:pPr>
            <a:r>
              <a:rPr sz="5000" dirty="0"/>
              <a:t>En kort introduksjon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20040" lvl="0" indent="-320040" defTabSz="420624">
              <a:spcBef>
                <a:spcPts val="3000"/>
              </a:spcBef>
              <a:defRPr sz="1800"/>
            </a:pPr>
            <a:r>
              <a:rPr lang="nb-NO" sz="2592" dirty="0" smtClean="0"/>
              <a:t>BEVISST</a:t>
            </a:r>
            <a:r>
              <a:rPr sz="2592" dirty="0" smtClean="0"/>
              <a:t> </a:t>
            </a:r>
            <a:r>
              <a:rPr sz="2592" dirty="0"/>
              <a:t>er et virksomhetsstyringssystem som skal hjelpe ledere med å gi dem lett tilgang til styrings- og ledelsesinformasjon til bruk ved egen enhet (og til å sammenligne egen enhet med andre enheter ved NTNU). </a:t>
            </a:r>
          </a:p>
          <a:p>
            <a:pPr marL="320040" lvl="0" indent="-320040" defTabSz="420624">
              <a:spcBef>
                <a:spcPts val="3000"/>
              </a:spcBef>
              <a:defRPr sz="1800"/>
            </a:pPr>
            <a:r>
              <a:rPr lang="nb-NO" sz="2592" dirty="0" smtClean="0"/>
              <a:t>BEVISST</a:t>
            </a:r>
            <a:r>
              <a:rPr sz="2592" dirty="0" smtClean="0"/>
              <a:t> </a:t>
            </a:r>
            <a:r>
              <a:rPr sz="2592" dirty="0" err="1"/>
              <a:t>er</a:t>
            </a:r>
            <a:r>
              <a:rPr sz="2592" dirty="0"/>
              <a:t> </a:t>
            </a:r>
            <a:r>
              <a:rPr lang="nb-NO" sz="2592" dirty="0" smtClean="0"/>
              <a:t>også</a:t>
            </a:r>
            <a:r>
              <a:rPr sz="2592" dirty="0" smtClean="0"/>
              <a:t> </a:t>
            </a:r>
            <a:r>
              <a:rPr sz="2592" dirty="0"/>
              <a:t>et </a:t>
            </a:r>
            <a:r>
              <a:rPr sz="2592" dirty="0" err="1"/>
              <a:t>støtteverktøy</a:t>
            </a:r>
            <a:r>
              <a:rPr sz="2592" dirty="0"/>
              <a:t> </a:t>
            </a:r>
            <a:r>
              <a:rPr sz="2592" dirty="0" err="1"/>
              <a:t>i</a:t>
            </a:r>
            <a:r>
              <a:rPr sz="2592" dirty="0"/>
              <a:t> </a:t>
            </a:r>
            <a:r>
              <a:rPr sz="2592" dirty="0" err="1"/>
              <a:t>virksomhetsprosesser</a:t>
            </a:r>
            <a:r>
              <a:rPr sz="2592" dirty="0"/>
              <a:t>, </a:t>
            </a:r>
            <a:r>
              <a:rPr sz="2592" dirty="0" err="1"/>
              <a:t>hvor</a:t>
            </a:r>
            <a:r>
              <a:rPr sz="2592" dirty="0"/>
              <a:t> </a:t>
            </a:r>
            <a:r>
              <a:rPr sz="2592" dirty="0" err="1"/>
              <a:t>ledere</a:t>
            </a:r>
            <a:r>
              <a:rPr sz="2592" dirty="0"/>
              <a:t> </a:t>
            </a:r>
            <a:r>
              <a:rPr sz="2592" dirty="0" err="1"/>
              <a:t>og</a:t>
            </a:r>
            <a:r>
              <a:rPr sz="2592" dirty="0"/>
              <a:t> </a:t>
            </a:r>
            <a:r>
              <a:rPr sz="2592" dirty="0" err="1"/>
              <a:t>lederstøtte</a:t>
            </a:r>
            <a:r>
              <a:rPr sz="2592" dirty="0"/>
              <a:t> </a:t>
            </a:r>
            <a:r>
              <a:rPr sz="2592" dirty="0" err="1"/>
              <a:t>kan</a:t>
            </a:r>
            <a:r>
              <a:rPr sz="2592" dirty="0"/>
              <a:t> </a:t>
            </a:r>
            <a:r>
              <a:rPr sz="2592" dirty="0" err="1"/>
              <a:t>få</a:t>
            </a:r>
            <a:r>
              <a:rPr sz="2592" dirty="0"/>
              <a:t> </a:t>
            </a:r>
            <a:r>
              <a:rPr sz="2592" dirty="0" err="1"/>
              <a:t>bedre</a:t>
            </a:r>
            <a:r>
              <a:rPr sz="2592" dirty="0"/>
              <a:t> </a:t>
            </a:r>
            <a:r>
              <a:rPr sz="2592" dirty="0" err="1"/>
              <a:t>innsikt</a:t>
            </a:r>
            <a:r>
              <a:rPr sz="2592" dirty="0"/>
              <a:t> </a:t>
            </a:r>
            <a:r>
              <a:rPr sz="2592" dirty="0" err="1"/>
              <a:t>i</a:t>
            </a:r>
            <a:r>
              <a:rPr sz="2592" dirty="0"/>
              <a:t> </a:t>
            </a:r>
            <a:r>
              <a:rPr sz="2592" dirty="0" err="1"/>
              <a:t>virksomhetsområder</a:t>
            </a:r>
            <a:r>
              <a:rPr sz="2592" dirty="0"/>
              <a:t> som </a:t>
            </a:r>
            <a:r>
              <a:rPr sz="2592" dirty="0" err="1"/>
              <a:t>utdanning</a:t>
            </a:r>
            <a:r>
              <a:rPr sz="2592" dirty="0"/>
              <a:t>, </a:t>
            </a:r>
            <a:r>
              <a:rPr sz="2592" dirty="0" err="1"/>
              <a:t>økonomi</a:t>
            </a:r>
            <a:r>
              <a:rPr sz="2592" dirty="0"/>
              <a:t>, HR </a:t>
            </a:r>
            <a:r>
              <a:rPr sz="2592" dirty="0" err="1"/>
              <a:t>og</a:t>
            </a:r>
            <a:r>
              <a:rPr sz="2592" dirty="0"/>
              <a:t> </a:t>
            </a:r>
            <a:r>
              <a:rPr sz="2592" dirty="0" err="1"/>
              <a:t>forskning</a:t>
            </a:r>
            <a:r>
              <a:rPr sz="2592" dirty="0"/>
              <a:t>. </a:t>
            </a:r>
          </a:p>
          <a:p>
            <a:pPr marL="320040" lvl="0" indent="-320040" defTabSz="420624">
              <a:spcBef>
                <a:spcPts val="3000"/>
              </a:spcBef>
              <a:defRPr sz="1800"/>
            </a:pPr>
            <a:r>
              <a:rPr lang="nb-NO" sz="2592" dirty="0" smtClean="0"/>
              <a:t>BEVISST</a:t>
            </a:r>
            <a:r>
              <a:rPr sz="2592" dirty="0" smtClean="0"/>
              <a:t> </a:t>
            </a:r>
            <a:r>
              <a:rPr sz="2592" dirty="0" err="1"/>
              <a:t>gir</a:t>
            </a:r>
            <a:r>
              <a:rPr sz="2592" dirty="0"/>
              <a:t> blant annet </a:t>
            </a:r>
            <a:r>
              <a:rPr sz="2592" dirty="0" err="1"/>
              <a:t>standardiserte</a:t>
            </a:r>
            <a:r>
              <a:rPr sz="2592" dirty="0"/>
              <a:t> </a:t>
            </a:r>
            <a:r>
              <a:rPr sz="2592" dirty="0" err="1"/>
              <a:t>nøkkeltall</a:t>
            </a:r>
            <a:r>
              <a:rPr sz="2592" dirty="0"/>
              <a:t> for </a:t>
            </a:r>
            <a:r>
              <a:rPr sz="2592" dirty="0" err="1"/>
              <a:t>egen</a:t>
            </a:r>
            <a:r>
              <a:rPr sz="2592" dirty="0"/>
              <a:t> </a:t>
            </a:r>
            <a:r>
              <a:rPr sz="2592" dirty="0" err="1"/>
              <a:t>enhet</a:t>
            </a:r>
            <a:r>
              <a:rPr sz="2592" dirty="0"/>
              <a:t> og for NTNU </a:t>
            </a:r>
            <a:r>
              <a:rPr sz="2592" dirty="0" err="1"/>
              <a:t>generelt</a:t>
            </a:r>
            <a:r>
              <a:rPr sz="2592" dirty="0"/>
              <a:t>. </a:t>
            </a:r>
            <a:r>
              <a:rPr sz="2592" dirty="0" err="1"/>
              <a:t>Det</a:t>
            </a:r>
            <a:r>
              <a:rPr sz="2592" dirty="0"/>
              <a:t> </a:t>
            </a:r>
            <a:r>
              <a:rPr sz="2592" dirty="0" err="1"/>
              <a:t>vil</a:t>
            </a:r>
            <a:r>
              <a:rPr sz="2592" dirty="0"/>
              <a:t> </a:t>
            </a:r>
            <a:r>
              <a:rPr sz="2592" dirty="0" err="1"/>
              <a:t>derfor</a:t>
            </a:r>
            <a:r>
              <a:rPr sz="2592" dirty="0"/>
              <a:t> </a:t>
            </a:r>
            <a:r>
              <a:rPr sz="2592" dirty="0" err="1"/>
              <a:t>være</a:t>
            </a:r>
            <a:r>
              <a:rPr sz="2592" dirty="0"/>
              <a:t> </a:t>
            </a:r>
            <a:r>
              <a:rPr sz="2592" dirty="0" err="1"/>
              <a:t>lettere</a:t>
            </a:r>
            <a:r>
              <a:rPr sz="2592" dirty="0"/>
              <a:t> å </a:t>
            </a:r>
            <a:r>
              <a:rPr sz="2592" dirty="0" err="1"/>
              <a:t>sammenligne</a:t>
            </a:r>
            <a:r>
              <a:rPr sz="2592" dirty="0"/>
              <a:t> </a:t>
            </a:r>
            <a:r>
              <a:rPr sz="2592" dirty="0" err="1"/>
              <a:t>nøkkeltall</a:t>
            </a:r>
            <a:r>
              <a:rPr sz="2592" dirty="0"/>
              <a:t> </a:t>
            </a:r>
            <a:r>
              <a:rPr sz="2592" dirty="0" err="1"/>
              <a:t>på</a:t>
            </a:r>
            <a:r>
              <a:rPr sz="2592" dirty="0"/>
              <a:t> </a:t>
            </a:r>
            <a:r>
              <a:rPr sz="2592" dirty="0" err="1"/>
              <a:t>tvers</a:t>
            </a:r>
            <a:r>
              <a:rPr sz="2592" dirty="0"/>
              <a:t> </a:t>
            </a:r>
            <a:r>
              <a:rPr sz="2592" dirty="0" err="1"/>
              <a:t>av</a:t>
            </a:r>
            <a:r>
              <a:rPr sz="2592" dirty="0"/>
              <a:t> </a:t>
            </a:r>
            <a:r>
              <a:rPr sz="2592" dirty="0" err="1"/>
              <a:t>enheter</a:t>
            </a:r>
            <a:r>
              <a:rPr sz="2592" dirty="0"/>
              <a:t> </a:t>
            </a:r>
            <a:r>
              <a:rPr sz="2592" dirty="0" err="1"/>
              <a:t>og</a:t>
            </a:r>
            <a:r>
              <a:rPr sz="2592" dirty="0"/>
              <a:t> </a:t>
            </a:r>
            <a:r>
              <a:rPr sz="2592" dirty="0" err="1"/>
              <a:t>innenfor</a:t>
            </a:r>
            <a:r>
              <a:rPr sz="2592" dirty="0"/>
              <a:t> </a:t>
            </a:r>
            <a:r>
              <a:rPr sz="2592" dirty="0" err="1"/>
              <a:t>samme</a:t>
            </a:r>
            <a:r>
              <a:rPr sz="2592" dirty="0"/>
              <a:t> </a:t>
            </a:r>
            <a:r>
              <a:rPr sz="2592" dirty="0" err="1"/>
              <a:t>enhet</a:t>
            </a:r>
            <a:r>
              <a:rPr sz="2592" dirty="0"/>
              <a:t> (</a:t>
            </a:r>
            <a:r>
              <a:rPr sz="2592" dirty="0" err="1"/>
              <a:t>f.eks</a:t>
            </a:r>
            <a:r>
              <a:rPr sz="2592" dirty="0"/>
              <a:t>. over </a:t>
            </a:r>
            <a:r>
              <a:rPr sz="2592" dirty="0" err="1"/>
              <a:t>tid</a:t>
            </a:r>
            <a:r>
              <a:rPr sz="2592" dirty="0"/>
              <a:t> </a:t>
            </a:r>
            <a:r>
              <a:rPr sz="2592" dirty="0" err="1"/>
              <a:t>eller</a:t>
            </a:r>
            <a:r>
              <a:rPr sz="2592" dirty="0"/>
              <a:t> </a:t>
            </a:r>
            <a:r>
              <a:rPr sz="2592" dirty="0" err="1"/>
              <a:t>på</a:t>
            </a:r>
            <a:r>
              <a:rPr sz="2592" dirty="0"/>
              <a:t> </a:t>
            </a:r>
            <a:r>
              <a:rPr sz="2592" dirty="0" err="1"/>
              <a:t>gitte</a:t>
            </a:r>
            <a:r>
              <a:rPr sz="2592" dirty="0"/>
              <a:t> </a:t>
            </a:r>
            <a:r>
              <a:rPr sz="2592" dirty="0" err="1"/>
              <a:t>parametere</a:t>
            </a:r>
            <a:r>
              <a:rPr sz="2592" dirty="0"/>
              <a:t>). </a:t>
            </a:r>
            <a:endParaRPr lang="nb-NO" sz="2592" dirty="0"/>
          </a:p>
          <a:p>
            <a:pPr marL="320040" indent="-320040" defTabSz="420624">
              <a:spcBef>
                <a:spcPts val="3000"/>
              </a:spcBef>
              <a:defRPr sz="1800"/>
            </a:pPr>
            <a:r>
              <a:rPr lang="nb-NO" sz="2592" dirty="0" smtClean="0"/>
              <a:t>BEVISST </a:t>
            </a:r>
            <a:r>
              <a:rPr lang="nb-NO" sz="2592" dirty="0"/>
              <a:t>er et nettbasert datasystem. Man har med andre ord tilgang til systemet så lenge man har en brukertilgang og nettilgang. 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 dirty="0"/>
              <a:t>1) Hva </a:t>
            </a:r>
            <a:r>
              <a:rPr sz="8000" dirty="0" err="1"/>
              <a:t>er</a:t>
            </a:r>
            <a:r>
              <a:rPr sz="8000" dirty="0"/>
              <a:t> </a:t>
            </a:r>
            <a:r>
              <a:rPr lang="nb-NO" sz="8000" dirty="0" smtClean="0"/>
              <a:t>BEVISST</a:t>
            </a:r>
            <a:r>
              <a:rPr sz="8000" dirty="0" smtClean="0"/>
              <a:t>?</a:t>
            </a:r>
            <a:endParaRPr sz="8000" dirty="0"/>
          </a:p>
          <a:p>
            <a:pPr lvl="0">
              <a:defRPr sz="1800"/>
            </a:pPr>
            <a:r>
              <a:rPr lang="nb-NO" sz="5000" dirty="0" smtClean="0"/>
              <a:t>Mål</a:t>
            </a:r>
            <a:endParaRPr sz="5000" dirty="0"/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946150" y="2130163"/>
            <a:ext cx="11099800" cy="6286500"/>
          </a:xfrm>
          <a:prstGeom prst="rect">
            <a:avLst/>
          </a:prstGeom>
        </p:spPr>
        <p:txBody>
          <a:bodyPr/>
          <a:lstStyle/>
          <a:p>
            <a:pPr marL="320040" lvl="0" indent="-320040" defTabSz="420624">
              <a:spcBef>
                <a:spcPts val="3000"/>
              </a:spcBef>
              <a:defRPr sz="1800"/>
            </a:pPr>
            <a:r>
              <a:rPr lang="nb-NO" sz="2592" b="1" dirty="0" smtClean="0"/>
              <a:t>BEVISST skal:</a:t>
            </a:r>
          </a:p>
          <a:p>
            <a:pPr marL="764540" lvl="1" indent="-320040" defTabSz="420624">
              <a:spcBef>
                <a:spcPts val="3000"/>
              </a:spcBef>
              <a:defRPr sz="1800"/>
            </a:pPr>
            <a:r>
              <a:rPr lang="nb-NO" sz="2592" dirty="0"/>
              <a:t>v</a:t>
            </a:r>
            <a:r>
              <a:rPr lang="nb-NO" sz="2592" dirty="0" smtClean="0"/>
              <a:t>ære et effektivt støtteverktøy for PBO-prosessen (plan-, budsjetterings- og oppfølgingsprosessen)</a:t>
            </a:r>
          </a:p>
          <a:p>
            <a:pPr marL="764540" lvl="1" indent="-320040" defTabSz="420624">
              <a:spcBef>
                <a:spcPts val="3000"/>
              </a:spcBef>
              <a:defRPr sz="1800"/>
            </a:pPr>
            <a:r>
              <a:rPr lang="nb-NO" sz="2592" dirty="0"/>
              <a:t>g</a:t>
            </a:r>
            <a:r>
              <a:rPr lang="nb-NO" sz="2592" dirty="0" smtClean="0"/>
              <a:t>i ledere på alle nivå lettere tilgang på relevant informasjon</a:t>
            </a:r>
          </a:p>
          <a:p>
            <a:pPr marL="764540" lvl="1" indent="-320040" defTabSz="420624">
              <a:spcBef>
                <a:spcPts val="3000"/>
              </a:spcBef>
              <a:defRPr sz="1800"/>
            </a:pPr>
            <a:r>
              <a:rPr lang="nb-NO" sz="2592" dirty="0"/>
              <a:t>g</a:t>
            </a:r>
            <a:r>
              <a:rPr lang="nb-NO" sz="2592" dirty="0" smtClean="0"/>
              <a:t>i økt fokus på datakvalitet (både inndata og utdata)</a:t>
            </a:r>
          </a:p>
          <a:p>
            <a:pPr marL="764540" lvl="1" indent="-320040" defTabSz="420624">
              <a:spcBef>
                <a:spcPts val="3000"/>
              </a:spcBef>
              <a:defRPr sz="1800"/>
            </a:pPr>
            <a:r>
              <a:rPr lang="nb-NO" sz="2592" dirty="0"/>
              <a:t>g</a:t>
            </a:r>
            <a:r>
              <a:rPr lang="nb-NO" sz="2592" dirty="0" smtClean="0"/>
              <a:t>i grunnlag for videre utvikling og analyse (mindre tid til å finne data og mer tid til analyse/innsikt)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60594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 dirty="0"/>
              <a:t>1) Hva </a:t>
            </a:r>
            <a:r>
              <a:rPr sz="8000" dirty="0" err="1"/>
              <a:t>er</a:t>
            </a:r>
            <a:r>
              <a:rPr sz="8000" dirty="0"/>
              <a:t> </a:t>
            </a:r>
            <a:r>
              <a:rPr lang="nb-NO" sz="8000" dirty="0" smtClean="0"/>
              <a:t>BEVISST</a:t>
            </a:r>
            <a:r>
              <a:rPr sz="8000" dirty="0" smtClean="0"/>
              <a:t>?</a:t>
            </a:r>
            <a:endParaRPr sz="8000" dirty="0"/>
          </a:p>
          <a:p>
            <a:pPr lvl="0">
              <a:defRPr sz="1800"/>
            </a:pPr>
            <a:r>
              <a:rPr lang="nb-NO" sz="5000" dirty="0" smtClean="0"/>
              <a:t>BEVISST</a:t>
            </a:r>
            <a:r>
              <a:rPr sz="5000" dirty="0" smtClean="0"/>
              <a:t> </a:t>
            </a:r>
            <a:r>
              <a:rPr sz="5000" dirty="0"/>
              <a:t>er rollebasert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0034" lvl="0" indent="-280034" defTabSz="368045">
              <a:spcBef>
                <a:spcPts val="2600"/>
              </a:spcBef>
              <a:defRPr sz="1800"/>
            </a:pPr>
            <a:r>
              <a:rPr sz="2268" dirty="0"/>
              <a:t>Brukerne </a:t>
            </a:r>
            <a:r>
              <a:rPr sz="2268" dirty="0" err="1"/>
              <a:t>i</a:t>
            </a:r>
            <a:r>
              <a:rPr sz="2268" dirty="0"/>
              <a:t> </a:t>
            </a:r>
            <a:r>
              <a:rPr lang="nb-NO" sz="2268" dirty="0" smtClean="0"/>
              <a:t>BEVISST</a:t>
            </a:r>
            <a:r>
              <a:rPr sz="2268" dirty="0" smtClean="0"/>
              <a:t> </a:t>
            </a:r>
            <a:r>
              <a:rPr sz="2268" dirty="0"/>
              <a:t>har fått tildelt brukere etter roller. Det vil si at hver bruker er definert innenfor </a:t>
            </a:r>
            <a:r>
              <a:rPr sz="2268" dirty="0" smtClean="0"/>
              <a:t>gitt</a:t>
            </a:r>
            <a:r>
              <a:rPr lang="nb-NO" sz="2268" dirty="0" smtClean="0"/>
              <a:t>e</a:t>
            </a:r>
            <a:r>
              <a:rPr sz="2268" dirty="0" smtClean="0"/>
              <a:t> </a:t>
            </a:r>
            <a:r>
              <a:rPr sz="2268" dirty="0"/>
              <a:t>kategorier ut i fra stilling og organisatorisk tilknytning. </a:t>
            </a:r>
          </a:p>
          <a:p>
            <a:pPr marL="280034" lvl="0" indent="-280034" defTabSz="368045">
              <a:spcBef>
                <a:spcPts val="2600"/>
              </a:spcBef>
              <a:defRPr sz="1800"/>
            </a:pPr>
            <a:r>
              <a:rPr sz="2268" dirty="0"/>
              <a:t>Brukerne </a:t>
            </a:r>
            <a:r>
              <a:rPr sz="2268" dirty="0" err="1"/>
              <a:t>i</a:t>
            </a:r>
            <a:r>
              <a:rPr sz="2268" dirty="0"/>
              <a:t> </a:t>
            </a:r>
            <a:r>
              <a:rPr lang="nb-NO" sz="2268" dirty="0" smtClean="0"/>
              <a:t>BEVISST</a:t>
            </a:r>
            <a:r>
              <a:rPr sz="2268" dirty="0" smtClean="0"/>
              <a:t> </a:t>
            </a:r>
            <a:r>
              <a:rPr sz="2268" dirty="0"/>
              <a:t>er også definert ut i fra hvordan de skal jobbe i systemet. Man er enten “leserbruker” eller “superbruker”. Førstnevnte type bruker kan kun lese rapporter andre har laget, mens sistnevnte gruppe kan både lese rapporter og lage rapporter. </a:t>
            </a:r>
          </a:p>
          <a:p>
            <a:pPr marL="280034" lvl="0" indent="-280034" defTabSz="368045">
              <a:spcBef>
                <a:spcPts val="2600"/>
              </a:spcBef>
              <a:defRPr sz="1800"/>
            </a:pPr>
            <a:r>
              <a:rPr sz="2268" dirty="0"/>
              <a:t>P.t. har vi 5 superbrukere ved fakultetet </a:t>
            </a:r>
            <a:r>
              <a:rPr sz="2268" dirty="0" smtClean="0"/>
              <a:t>(</a:t>
            </a:r>
            <a:r>
              <a:rPr lang="nb-NO" sz="2268" dirty="0" smtClean="0"/>
              <a:t>tre</a:t>
            </a:r>
            <a:r>
              <a:rPr sz="2268" dirty="0" smtClean="0"/>
              <a:t> </a:t>
            </a:r>
            <a:r>
              <a:rPr sz="2268" dirty="0"/>
              <a:t>innenfor økonomi, og én innenfor </a:t>
            </a:r>
            <a:r>
              <a:rPr lang="nb-NO" sz="2268" dirty="0" smtClean="0"/>
              <a:t>hhv. </a:t>
            </a:r>
            <a:r>
              <a:rPr sz="2268" dirty="0" smtClean="0"/>
              <a:t>utdanning</a:t>
            </a:r>
            <a:r>
              <a:rPr sz="2268" dirty="0"/>
              <a:t>, HR og forskning). </a:t>
            </a:r>
          </a:p>
          <a:p>
            <a:pPr marL="280034" lvl="0" indent="-280034" defTabSz="368045">
              <a:spcBef>
                <a:spcPts val="2600"/>
              </a:spcBef>
              <a:defRPr sz="1800"/>
            </a:pPr>
            <a:r>
              <a:rPr sz="2268" dirty="0" err="1" smtClean="0"/>
              <a:t>Brukere</a:t>
            </a:r>
            <a:r>
              <a:rPr sz="2268" dirty="0" smtClean="0"/>
              <a:t> </a:t>
            </a:r>
            <a:r>
              <a:rPr sz="2268" dirty="0" err="1" smtClean="0"/>
              <a:t>bli</a:t>
            </a:r>
            <a:r>
              <a:rPr lang="nb-NO" sz="2268" dirty="0" smtClean="0"/>
              <a:t>r</a:t>
            </a:r>
            <a:r>
              <a:rPr sz="2268" dirty="0" smtClean="0"/>
              <a:t> </a:t>
            </a:r>
            <a:r>
              <a:rPr sz="2268" dirty="0"/>
              <a:t>også definert som “lederstøtte” eller “ledere”. </a:t>
            </a:r>
            <a:r>
              <a:rPr lang="nb-NO" sz="2268" dirty="0" smtClean="0"/>
              <a:t>Før ble det gitt ulike tilganger til disse brukerne. Nå er det åpnet opp for at begge typer brukere kan se de samme rapportene og innhold ellers. </a:t>
            </a:r>
            <a:r>
              <a:rPr sz="2268" dirty="0" smtClean="0"/>
              <a:t>L</a:t>
            </a:r>
            <a:r>
              <a:rPr lang="nb-NO" sz="2268" dirty="0" err="1" smtClean="0"/>
              <a:t>ikevel</a:t>
            </a:r>
            <a:r>
              <a:rPr lang="nb-NO" sz="2268" dirty="0" smtClean="0"/>
              <a:t> har l</a:t>
            </a:r>
            <a:r>
              <a:rPr sz="2268" dirty="0" err="1" smtClean="0"/>
              <a:t>eder</a:t>
            </a:r>
            <a:r>
              <a:rPr lang="nb-NO" sz="2268" dirty="0" smtClean="0"/>
              <a:t>n</a:t>
            </a:r>
            <a:r>
              <a:rPr sz="2268" dirty="0" smtClean="0"/>
              <a:t>e </a:t>
            </a:r>
            <a:r>
              <a:rPr lang="nb-NO" sz="2268" dirty="0" smtClean="0"/>
              <a:t>sannsynligvis </a:t>
            </a:r>
            <a:r>
              <a:rPr sz="2268" dirty="0" err="1" smtClean="0"/>
              <a:t>ikke</a:t>
            </a:r>
            <a:r>
              <a:rPr sz="2268" dirty="0" smtClean="0"/>
              <a:t> </a:t>
            </a:r>
            <a:r>
              <a:rPr sz="2268" dirty="0"/>
              <a:t>behov for å dykke like langt ned i detaljene som </a:t>
            </a:r>
            <a:r>
              <a:rPr sz="2268" dirty="0" err="1" smtClean="0"/>
              <a:t>lederstøtte</a:t>
            </a:r>
            <a:r>
              <a:rPr lang="nb-NO" sz="2268" dirty="0" smtClean="0"/>
              <a:t>n</a:t>
            </a:r>
            <a:r>
              <a:rPr sz="2268" dirty="0" smtClean="0"/>
              <a:t>. </a:t>
            </a:r>
            <a:endParaRPr sz="2268" dirty="0"/>
          </a:p>
        </p:txBody>
      </p:sp>
      <p:sp>
        <p:nvSpPr>
          <p:cNvPr id="46" name="Shape 46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 dirty="0"/>
              <a:t>1) </a:t>
            </a:r>
            <a:r>
              <a:rPr sz="8000" dirty="0" err="1"/>
              <a:t>Hva</a:t>
            </a:r>
            <a:r>
              <a:rPr sz="8000" dirty="0"/>
              <a:t> </a:t>
            </a:r>
            <a:r>
              <a:rPr sz="8000" dirty="0" err="1"/>
              <a:t>er</a:t>
            </a:r>
            <a:r>
              <a:rPr sz="8000" dirty="0"/>
              <a:t> </a:t>
            </a:r>
            <a:r>
              <a:rPr lang="nb-NO" sz="8000" dirty="0" smtClean="0"/>
              <a:t>BEVISST</a:t>
            </a:r>
            <a:r>
              <a:rPr sz="8000" dirty="0" smtClean="0"/>
              <a:t>?</a:t>
            </a:r>
            <a:endParaRPr sz="8000" dirty="0"/>
          </a:p>
          <a:p>
            <a:pPr lvl="0">
              <a:defRPr sz="1800"/>
            </a:pPr>
            <a:r>
              <a:rPr sz="5000" dirty="0" err="1"/>
              <a:t>Hvem</a:t>
            </a:r>
            <a:r>
              <a:rPr sz="5000" dirty="0"/>
              <a:t> </a:t>
            </a:r>
            <a:r>
              <a:rPr sz="5000" dirty="0" err="1"/>
              <a:t>er</a:t>
            </a:r>
            <a:r>
              <a:rPr sz="5000" dirty="0"/>
              <a:t> </a:t>
            </a:r>
            <a:r>
              <a:rPr sz="5000" dirty="0" err="1" smtClean="0"/>
              <a:t>superbrukere</a:t>
            </a:r>
            <a:r>
              <a:rPr lang="nb-NO" sz="5000" dirty="0" smtClean="0"/>
              <a:t> ved IE</a:t>
            </a:r>
            <a:r>
              <a:rPr sz="5000" dirty="0" smtClean="0"/>
              <a:t>?</a:t>
            </a:r>
            <a:endParaRPr sz="5000" dirty="0"/>
          </a:p>
        </p:txBody>
      </p:sp>
      <p:graphicFrame>
        <p:nvGraphicFramePr>
          <p:cNvPr id="49" name="Table 49"/>
          <p:cNvGraphicFramePr/>
          <p:nvPr>
            <p:extLst>
              <p:ext uri="{D42A27DB-BD31-4B8C-83A1-F6EECF244321}">
                <p14:modId xmlns:p14="http://schemas.microsoft.com/office/powerpoint/2010/main" val="911936099"/>
              </p:ext>
            </p:extLst>
          </p:nvPr>
        </p:nvGraphicFramePr>
        <p:xfrm>
          <a:off x="1270000" y="3333750"/>
          <a:ext cx="10464800" cy="3874770"/>
        </p:xfrm>
        <a:graphic>
          <a:graphicData uri="http://schemas.openxmlformats.org/drawingml/2006/table">
            <a:tbl>
              <a:tblPr firstRow="1" firstCol="1">
                <a:tableStyleId>{2708684C-4D16-4618-839F-0558EEFCDFE6}</a:tableStyleId>
              </a:tblPr>
              <a:tblGrid>
                <a:gridCol w="523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sz="2600" b="1">
                          <a:sym typeface="Helvetica"/>
                        </a:rPr>
                        <a:t>Rolle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sz="2600" b="1">
                          <a:sym typeface="Helvetica"/>
                        </a:rPr>
                        <a:t>Navn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sz="2600" b="1">
                          <a:sym typeface="Helvetica"/>
                        </a:rPr>
                        <a:t>Brukerkoordinator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2600" dirty="0"/>
                        <a:t>Anders K. </a:t>
                      </a:r>
                      <a:r>
                        <a:rPr sz="2600" dirty="0" smtClean="0"/>
                        <a:t>Kvernberg</a:t>
                      </a:r>
                      <a:r>
                        <a:rPr lang="nb-NO" sz="2600" dirty="0" smtClean="0"/>
                        <a:t>/</a:t>
                      </a:r>
                    </a:p>
                    <a:p>
                      <a:pPr lvl="0" defTabSz="914400"/>
                      <a:r>
                        <a:rPr lang="nb-NO" sz="2600" dirty="0" smtClean="0"/>
                        <a:t>Magnhild Tangvik</a:t>
                      </a:r>
                      <a:endParaRPr sz="2600" dirty="0"/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450">
                <a:tc>
                  <a:txBody>
                    <a:bodyPr/>
                    <a:lstStyle/>
                    <a:p>
                      <a:pPr lvl="0" defTabSz="914400">
                        <a:tabLst>
                          <a:tab pos="1181100" algn="l"/>
                        </a:tabLst>
                        <a:defRPr b="0"/>
                      </a:pPr>
                      <a:r>
                        <a:rPr sz="2600" b="1">
                          <a:sym typeface="Helvetica"/>
                        </a:rPr>
                        <a:t>Superbrukere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/>
                      <a:r>
                        <a:rPr sz="2600" dirty="0"/>
                        <a:t>Anders K. Kvernberg </a:t>
                      </a:r>
                      <a:r>
                        <a:rPr sz="2600" dirty="0" smtClean="0"/>
                        <a:t>(</a:t>
                      </a:r>
                      <a:r>
                        <a:rPr lang="nb-NO" sz="2600" dirty="0" smtClean="0"/>
                        <a:t>Ø</a:t>
                      </a:r>
                      <a:r>
                        <a:rPr sz="2600" dirty="0" smtClean="0"/>
                        <a:t>konomi</a:t>
                      </a:r>
                      <a:r>
                        <a:rPr sz="2600" dirty="0"/>
                        <a:t>)
Vegard Kildal </a:t>
                      </a:r>
                      <a:r>
                        <a:rPr sz="2600" dirty="0" smtClean="0"/>
                        <a:t>(</a:t>
                      </a:r>
                      <a:r>
                        <a:rPr lang="nb-NO" sz="2600" dirty="0" smtClean="0"/>
                        <a:t>Ø</a:t>
                      </a:r>
                      <a:r>
                        <a:rPr sz="2600" dirty="0" err="1" smtClean="0"/>
                        <a:t>konomi</a:t>
                      </a:r>
                      <a:r>
                        <a:rPr sz="2600" dirty="0" smtClean="0"/>
                        <a:t>)</a:t>
                      </a:r>
                      <a:endParaRPr lang="nb-NO" sz="2600" dirty="0" smtClean="0"/>
                    </a:p>
                    <a:p>
                      <a:pPr lvl="0" defTabSz="914400"/>
                      <a:r>
                        <a:rPr lang="nb-NO" sz="2600" dirty="0" smtClean="0"/>
                        <a:t>Magnhild Tangvik (Økonomi)</a:t>
                      </a:r>
                      <a:r>
                        <a:rPr sz="2600" dirty="0"/>
                        <a:t>
</a:t>
                      </a:r>
                      <a:r>
                        <a:rPr lang="nb-NO" sz="2600" dirty="0" smtClean="0"/>
                        <a:t>Oddrun Husby </a:t>
                      </a:r>
                      <a:r>
                        <a:rPr sz="2600" dirty="0" smtClean="0"/>
                        <a:t>(HR</a:t>
                      </a:r>
                      <a:r>
                        <a:rPr sz="2600" dirty="0"/>
                        <a:t>)
Harald Lenschow (Forskning)
Kristian Drøsshaug (Utdanning)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 dirty="0"/>
              <a:t>1) </a:t>
            </a:r>
            <a:r>
              <a:rPr sz="8000" dirty="0" err="1"/>
              <a:t>Hva</a:t>
            </a:r>
            <a:r>
              <a:rPr sz="8000" dirty="0"/>
              <a:t> </a:t>
            </a:r>
            <a:r>
              <a:rPr sz="8000" dirty="0" err="1"/>
              <a:t>er</a:t>
            </a:r>
            <a:r>
              <a:rPr sz="8000" dirty="0"/>
              <a:t> </a:t>
            </a:r>
            <a:r>
              <a:rPr lang="nb-NO" sz="8000" dirty="0" smtClean="0"/>
              <a:t>BEVISST</a:t>
            </a:r>
            <a:r>
              <a:rPr sz="8000" dirty="0" smtClean="0"/>
              <a:t>?</a:t>
            </a:r>
            <a:endParaRPr sz="8000" dirty="0"/>
          </a:p>
          <a:p>
            <a:pPr lvl="0">
              <a:defRPr sz="1800"/>
            </a:pPr>
            <a:r>
              <a:rPr sz="5000" dirty="0" err="1"/>
              <a:t>Hvem</a:t>
            </a:r>
            <a:r>
              <a:rPr sz="5000" dirty="0"/>
              <a:t> har/</a:t>
            </a:r>
            <a:r>
              <a:rPr sz="5000" dirty="0" err="1"/>
              <a:t>får</a:t>
            </a:r>
            <a:r>
              <a:rPr sz="5000" dirty="0"/>
              <a:t> </a:t>
            </a:r>
            <a:r>
              <a:rPr sz="5000" dirty="0" err="1"/>
              <a:t>tilgang</a:t>
            </a:r>
            <a:r>
              <a:rPr sz="5000" dirty="0"/>
              <a:t>?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55600" lvl="0" indent="-355600" defTabSz="467359">
              <a:spcBef>
                <a:spcPts val="3300"/>
              </a:spcBef>
              <a:defRPr sz="1800"/>
            </a:pPr>
            <a:r>
              <a:rPr lang="nb-NO" sz="2880" dirty="0" smtClean="0"/>
              <a:t>For lederstøtten er det p</a:t>
            </a:r>
            <a:r>
              <a:rPr sz="2880" dirty="0" smtClean="0"/>
              <a:t>.t</a:t>
            </a:r>
            <a:r>
              <a:rPr sz="2880" dirty="0"/>
              <a:t>. </a:t>
            </a:r>
            <a:r>
              <a:rPr sz="2880" dirty="0" smtClean="0"/>
              <a:t>kun </a:t>
            </a:r>
            <a:r>
              <a:rPr sz="2880" dirty="0"/>
              <a:t>de som har </a:t>
            </a:r>
            <a:r>
              <a:rPr sz="2880" dirty="0" err="1"/>
              <a:t>blitt</a:t>
            </a:r>
            <a:r>
              <a:rPr sz="2880" dirty="0"/>
              <a:t> </a:t>
            </a:r>
            <a:r>
              <a:rPr sz="2880" dirty="0" err="1"/>
              <a:t>meldt</a:t>
            </a:r>
            <a:r>
              <a:rPr sz="2880" dirty="0"/>
              <a:t> inn som </a:t>
            </a:r>
            <a:r>
              <a:rPr sz="2880" dirty="0" err="1"/>
              <a:t>brukere</a:t>
            </a:r>
            <a:r>
              <a:rPr sz="2880" dirty="0"/>
              <a:t> </a:t>
            </a:r>
            <a:r>
              <a:rPr sz="2880" dirty="0" err="1"/>
              <a:t>fra</a:t>
            </a:r>
            <a:r>
              <a:rPr sz="2880" dirty="0"/>
              <a:t> </a:t>
            </a:r>
            <a:r>
              <a:rPr sz="2880" dirty="0" err="1"/>
              <a:t>fakultet</a:t>
            </a:r>
            <a:r>
              <a:rPr sz="2880" dirty="0"/>
              <a:t>/</a:t>
            </a:r>
            <a:r>
              <a:rPr sz="2880" dirty="0" err="1"/>
              <a:t>institutt</a:t>
            </a:r>
            <a:r>
              <a:rPr sz="2880" dirty="0"/>
              <a:t> som har </a:t>
            </a:r>
            <a:r>
              <a:rPr sz="2880" dirty="0" err="1" smtClean="0"/>
              <a:t>tilgang</a:t>
            </a:r>
            <a:r>
              <a:rPr sz="2880" dirty="0" smtClean="0"/>
              <a:t>. </a:t>
            </a:r>
            <a:r>
              <a:rPr lang="nb-NO" sz="2880" dirty="0" smtClean="0"/>
              <a:t>Ledere skal automatisk få tilgang (</a:t>
            </a:r>
            <a:r>
              <a:rPr lang="nb-NO" sz="2880" dirty="0" smtClean="0">
                <a:solidFill>
                  <a:srgbClr val="FF0000"/>
                </a:solidFill>
              </a:rPr>
              <a:t>ta en sjekk om du har tilgang</a:t>
            </a:r>
            <a:r>
              <a:rPr lang="nb-NO" sz="2880" dirty="0" smtClean="0"/>
              <a:t>). </a:t>
            </a:r>
            <a:endParaRPr sz="2880" dirty="0"/>
          </a:p>
          <a:p>
            <a:pPr marL="355600" lvl="0" indent="-355600" defTabSz="467359">
              <a:spcBef>
                <a:spcPts val="3300"/>
              </a:spcBef>
              <a:defRPr sz="1800"/>
            </a:pPr>
            <a:r>
              <a:rPr lang="nb-NO" sz="2880" dirty="0"/>
              <a:t>I</a:t>
            </a:r>
            <a:r>
              <a:rPr sz="2880" dirty="0" err="1" smtClean="0"/>
              <a:t>nnkjøp</a:t>
            </a:r>
            <a:r>
              <a:rPr sz="2880" dirty="0" smtClean="0"/>
              <a:t> </a:t>
            </a:r>
            <a:r>
              <a:rPr sz="2880" dirty="0" err="1"/>
              <a:t>av</a:t>
            </a:r>
            <a:r>
              <a:rPr sz="2880" dirty="0"/>
              <a:t> </a:t>
            </a:r>
            <a:r>
              <a:rPr sz="2880" dirty="0" err="1"/>
              <a:t>nye</a:t>
            </a:r>
            <a:r>
              <a:rPr sz="2880" dirty="0"/>
              <a:t> </a:t>
            </a:r>
            <a:r>
              <a:rPr sz="2880" dirty="0" err="1"/>
              <a:t>lisenser</a:t>
            </a:r>
            <a:r>
              <a:rPr sz="2880" dirty="0"/>
              <a:t> </a:t>
            </a:r>
            <a:r>
              <a:rPr sz="2880" dirty="0" err="1"/>
              <a:t>skjer</a:t>
            </a:r>
            <a:r>
              <a:rPr sz="2880" dirty="0"/>
              <a:t> på </a:t>
            </a:r>
            <a:r>
              <a:rPr sz="2880" dirty="0" err="1"/>
              <a:t>bakgrunn</a:t>
            </a:r>
            <a:r>
              <a:rPr sz="2880" dirty="0"/>
              <a:t> </a:t>
            </a:r>
            <a:r>
              <a:rPr sz="2880" dirty="0" err="1"/>
              <a:t>av</a:t>
            </a:r>
            <a:r>
              <a:rPr sz="2880" dirty="0"/>
              <a:t> </a:t>
            </a:r>
            <a:r>
              <a:rPr sz="2880" dirty="0" err="1"/>
              <a:t>avtaler</a:t>
            </a:r>
            <a:r>
              <a:rPr sz="2880" dirty="0"/>
              <a:t> med </a:t>
            </a:r>
            <a:r>
              <a:rPr sz="2880" dirty="0" err="1"/>
              <a:t>leverandør</a:t>
            </a:r>
            <a:r>
              <a:rPr sz="2880" dirty="0"/>
              <a:t> (IBM/RAV). </a:t>
            </a:r>
          </a:p>
          <a:p>
            <a:pPr marL="355600" lvl="0" indent="-355600" defTabSz="467359">
              <a:spcBef>
                <a:spcPts val="3300"/>
              </a:spcBef>
              <a:defRPr sz="1800"/>
            </a:pPr>
            <a:r>
              <a:rPr sz="2880" dirty="0" err="1" smtClean="0"/>
              <a:t>Behov</a:t>
            </a:r>
            <a:r>
              <a:rPr sz="2880" dirty="0" smtClean="0"/>
              <a:t> </a:t>
            </a:r>
            <a:r>
              <a:rPr sz="2880" dirty="0" err="1"/>
              <a:t>og</a:t>
            </a:r>
            <a:r>
              <a:rPr sz="2880" dirty="0"/>
              <a:t> </a:t>
            </a:r>
            <a:r>
              <a:rPr sz="2880" dirty="0" err="1"/>
              <a:t>arbeidsoppgaver</a:t>
            </a:r>
            <a:r>
              <a:rPr sz="2880" dirty="0"/>
              <a:t> </a:t>
            </a:r>
            <a:r>
              <a:rPr sz="2880" dirty="0" err="1"/>
              <a:t>bør</a:t>
            </a:r>
            <a:r>
              <a:rPr sz="2880" dirty="0"/>
              <a:t> </a:t>
            </a:r>
            <a:r>
              <a:rPr sz="2880" dirty="0" err="1"/>
              <a:t>være</a:t>
            </a:r>
            <a:r>
              <a:rPr sz="2880" dirty="0"/>
              <a:t> </a:t>
            </a:r>
            <a:r>
              <a:rPr sz="2880" dirty="0" err="1"/>
              <a:t>styrende</a:t>
            </a:r>
            <a:r>
              <a:rPr sz="2880" dirty="0"/>
              <a:t> for </a:t>
            </a:r>
            <a:r>
              <a:rPr sz="2880" dirty="0" err="1"/>
              <a:t>hvem</a:t>
            </a:r>
            <a:r>
              <a:rPr sz="2880" dirty="0"/>
              <a:t> som </a:t>
            </a:r>
            <a:r>
              <a:rPr sz="2880" dirty="0" err="1"/>
              <a:t>får</a:t>
            </a:r>
            <a:r>
              <a:rPr sz="2880" dirty="0"/>
              <a:t> </a:t>
            </a:r>
            <a:r>
              <a:rPr sz="2880" dirty="0" err="1"/>
              <a:t>brukertilgang</a:t>
            </a:r>
            <a:r>
              <a:rPr sz="2880" dirty="0"/>
              <a:t>. 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nb-NO" sz="8000" dirty="0" smtClean="0"/>
              <a:t>1</a:t>
            </a:r>
            <a:r>
              <a:rPr sz="8000" dirty="0" smtClean="0"/>
              <a:t>) </a:t>
            </a:r>
            <a:r>
              <a:rPr lang="nb-NO" sz="8000" dirty="0" smtClean="0"/>
              <a:t>Hva er BEVISST?</a:t>
            </a:r>
            <a:endParaRPr sz="8000" dirty="0"/>
          </a:p>
          <a:p>
            <a:pPr lvl="0">
              <a:defRPr sz="1800"/>
            </a:pPr>
            <a:r>
              <a:rPr lang="nb-NO" sz="5000" dirty="0" smtClean="0"/>
              <a:t>Rapporter</a:t>
            </a:r>
            <a:endParaRPr sz="5000" dirty="0"/>
          </a:p>
        </p:txBody>
      </p:sp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0" y="9251950"/>
            <a:ext cx="241300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8</a:t>
            </a:fld>
            <a:endParaRPr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917" y="2603500"/>
            <a:ext cx="8262966" cy="612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7169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nb-NO" sz="8000" dirty="0" smtClean="0"/>
              <a:t>2</a:t>
            </a:r>
            <a:r>
              <a:rPr sz="8000" dirty="0" smtClean="0"/>
              <a:t>) </a:t>
            </a:r>
            <a:r>
              <a:rPr lang="nb-NO" sz="8000" dirty="0" smtClean="0"/>
              <a:t>Historikk</a:t>
            </a:r>
            <a:endParaRPr sz="8000" dirty="0"/>
          </a:p>
          <a:p>
            <a:pPr lvl="0">
              <a:defRPr sz="1800"/>
            </a:pPr>
            <a:r>
              <a:rPr lang="nb-NO" sz="5000" dirty="0" smtClean="0"/>
              <a:t>Ved IE</a:t>
            </a:r>
            <a:endParaRPr sz="5000" dirty="0"/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315594" lvl="0" indent="-315594" defTabSz="414781">
              <a:spcBef>
                <a:spcPts val="2900"/>
              </a:spcBef>
              <a:defRPr sz="1800"/>
            </a:pPr>
            <a:r>
              <a:rPr lang="nb-NO" sz="2556" dirty="0" smtClean="0"/>
              <a:t>Økonomi, som seksjon/område, ble først koblet på (det samme gjelder de andre fakultetene). To superbrukere fra fakultetet fikk opplæring/kursing fra sentralt hold i første halvår 2014, samt repetisjonskurs i andre halvår 2014. </a:t>
            </a:r>
          </a:p>
          <a:p>
            <a:pPr marL="315594" lvl="0" indent="-315594" defTabSz="414781">
              <a:spcBef>
                <a:spcPts val="2900"/>
              </a:spcBef>
              <a:defRPr sz="1800"/>
            </a:pPr>
            <a:r>
              <a:rPr lang="nb-NO" sz="2556" dirty="0" smtClean="0"/>
              <a:t>HR, Forskning og Utdanning ble koblet på i andre halvår 2014 og superbrukerne for disse seksjonene/områdene fikk opplæring/kursing i etterkant.</a:t>
            </a:r>
          </a:p>
          <a:p>
            <a:pPr marL="315594" indent="-315594" defTabSz="414781">
              <a:spcBef>
                <a:spcPts val="2900"/>
              </a:spcBef>
              <a:defRPr sz="1800"/>
            </a:pPr>
            <a:r>
              <a:rPr lang="nb-NO" sz="2556" dirty="0"/>
              <a:t>Superbrukerne på Økonomi har videre holdt </a:t>
            </a:r>
            <a:r>
              <a:rPr lang="nb-NO" sz="2556" dirty="0" smtClean="0"/>
              <a:t>månedlige </a:t>
            </a:r>
            <a:r>
              <a:rPr lang="nb-NO" sz="2556" dirty="0"/>
              <a:t>«workshops» for økonomikontaktene ved instituttene siden </a:t>
            </a:r>
            <a:r>
              <a:rPr lang="nb-NO" sz="2556" dirty="0" smtClean="0"/>
              <a:t>andre halvår 2014 til andre halvår 2016. Opplæring av ledere og lederstøtte i «NTNU-portalen» ble gjennomført i 2014/15</a:t>
            </a:r>
            <a:r>
              <a:rPr lang="nb-NO" sz="2556" dirty="0"/>
              <a:t> </a:t>
            </a:r>
            <a:r>
              <a:rPr lang="nb-NO" sz="2556" dirty="0" smtClean="0"/>
              <a:t>gjennom LG-møte og egne møter. </a:t>
            </a:r>
          </a:p>
          <a:p>
            <a:pPr marL="315594" lvl="0" indent="-315594" defTabSz="414781">
              <a:spcBef>
                <a:spcPts val="2900"/>
              </a:spcBef>
              <a:defRPr sz="1800"/>
            </a:pPr>
            <a:r>
              <a:rPr lang="nb-NO" sz="2556" dirty="0" smtClean="0"/>
              <a:t>«BEVISST-caféer» har blitt holdt i regi av sentralt hold ca. hver torsdag/fredag siden 2014, og avholdes fortsatt. 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4294967295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åd og Utvalg Dokument" ma:contentTypeID="0x0101009E2066E71E497F4CB39B311F8595AA3D002447072C53D95342BE18507FD42FF305" ma:contentTypeVersion="12" ma:contentTypeDescription="Opprett et nytt dokument." ma:contentTypeScope="" ma:versionID="1156dd8479d29a61d3e9b990ce26e376">
  <xsd:schema xmlns:xsd="http://www.w3.org/2001/XMLSchema" xmlns:xs="http://www.w3.org/2001/XMLSchema" xmlns:p="http://schemas.microsoft.com/office/2006/metadata/properties" xmlns:ns2="02323a47-50cf-4792-938d-3cee395b1dcc" xmlns:ns3="57f7f35d-0481-4669-94c7-aa93cccd2b68" xmlns:ns4="ff7588f2-5290-444f-afc0-fe47fd880de3" targetNamespace="http://schemas.microsoft.com/office/2006/metadata/properties" ma:root="true" ma:fieldsID="83a3b5e74deb8d8397864b1438b50e9b" ns2:_="" ns3:_="" ns4:_="">
    <xsd:import namespace="02323a47-50cf-4792-938d-3cee395b1dcc"/>
    <xsd:import namespace="57f7f35d-0481-4669-94c7-aa93cccd2b68"/>
    <xsd:import namespace="ff7588f2-5290-444f-afc0-fe47fd880de3"/>
    <xsd:element name="properties">
      <xsd:complexType>
        <xsd:sequence>
          <xsd:element name="documentManagement">
            <xsd:complexType>
              <xsd:all>
                <xsd:element ref="ns2:RadUtvalgSakMoteTitle" minOccurs="0"/>
                <xsd:element ref="ns2:RadUtvalgDokSakTittel" minOccurs="0"/>
                <xsd:element ref="ns3:RadUtvalgDokType" minOccurs="0"/>
                <xsd:element ref="ns3:RadUtvalgDokTilgang" minOccurs="0"/>
                <xsd:element ref="ns3:RadUtvalgDokPublisert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323a47-50cf-4792-938d-3cee395b1dcc" elementFormDefault="qualified">
    <xsd:import namespace="http://schemas.microsoft.com/office/2006/documentManagement/types"/>
    <xsd:import namespace="http://schemas.microsoft.com/office/infopath/2007/PartnerControls"/>
    <xsd:element name="RadUtvalgSakMoteTitle" ma:index="8" nillable="true" ma:displayName="RadUtvalgSakMoteTitle" ma:list="{ecbb333d-bb22-4d11-b8da-4bbac7b3e44c}" ma:internalName="RadUtvalgSakMoteTitle" ma:showField="Title" ma:web="02323a47-50cf-4792-938d-3cee395b1dcc">
      <xsd:simpleType>
        <xsd:restriction base="dms:Lookup"/>
      </xsd:simpleType>
    </xsd:element>
    <xsd:element name="RadUtvalgDokSakTittel" ma:index="9" nillable="true" ma:displayName="RadUtvalgDokSakTittel" ma:list="{36e0c6cd-eb6b-446c-8aac-ec34ce154dc1}" ma:internalName="RadUtvalgDokSakTittel" ma:showField="Title" ma:web="02323a47-50cf-4792-938d-3cee395b1dcc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f7f35d-0481-4669-94c7-aa93cccd2b68" elementFormDefault="qualified">
    <xsd:import namespace="http://schemas.microsoft.com/office/2006/documentManagement/types"/>
    <xsd:import namespace="http://schemas.microsoft.com/office/infopath/2007/PartnerControls"/>
    <xsd:element name="RadUtvalgDokType" ma:index="10" nillable="true" ma:displayName="RadUtvalgDokType" ma:default="Saksvedlegg" ma:format="Dropdown" ma:internalName="RadUtvalgDokType">
      <xsd:simpleType>
        <xsd:restriction base="dms:Choice">
          <xsd:enumeration value="Saksvedlegg"/>
          <xsd:enumeration value="Presentasjon"/>
          <xsd:enumeration value="Annet"/>
        </xsd:restriction>
      </xsd:simpleType>
    </xsd:element>
    <xsd:element name="RadUtvalgDokTilgang" ma:index="11" nillable="true" ma:displayName="RadUtvalgDokTilgang" ma:default="Åpen" ma:format="Dropdown" ma:internalName="RadUtvalgDokTilgang">
      <xsd:simpleType>
        <xsd:restriction base="dms:Choice">
          <xsd:enumeration value="Åpen"/>
          <xsd:enumeration value="Lukket"/>
          <xsd:enumeration value="NTNU"/>
        </xsd:restriction>
      </xsd:simpleType>
    </xsd:element>
    <xsd:element name="RadUtvalgDokPublisert" ma:index="12" nillable="true" ma:displayName="RadUtvalgDokPublisert" ma:default="Nei" ma:format="Dropdown" ma:internalName="RadUtvalgDokPublisert">
      <xsd:simpleType>
        <xsd:restriction base="dms:Choice">
          <xsd:enumeration value="Nei"/>
          <xsd:enumeration value="Ja"/>
        </xsd:restriction>
      </xsd:simpleType>
    </xsd:element>
    <xsd:element name="SharedWithUsers" ma:index="15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588f2-5290-444f-afc0-fe47fd880d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adUtvalgDokType xmlns="57f7f35d-0481-4669-94c7-aa93cccd2b68">Saksvedlegg</RadUtvalgDokType>
    <RadUtvalgSakMoteTitle xmlns="02323a47-50cf-4792-938d-3cee395b1dcc">32</RadUtvalgSakMoteTitle>
    <RadUtvalgDokTilgang xmlns="57f7f35d-0481-4669-94c7-aa93cccd2b68">Åpen</RadUtvalgDokTilgang>
    <RadUtvalgDokPublisert xmlns="57f7f35d-0481-4669-94c7-aa93cccd2b68">Ja</RadUtvalgDokPublisert>
    <RadUtvalgDokSakTittel xmlns="02323a47-50cf-4792-938d-3cee395b1dcc">113</RadUtvalgDokSakTittel>
  </documentManagement>
</p:properties>
</file>

<file path=customXml/itemProps1.xml><?xml version="1.0" encoding="utf-8"?>
<ds:datastoreItem xmlns:ds="http://schemas.openxmlformats.org/officeDocument/2006/customXml" ds:itemID="{E99DDC25-51DE-4F0E-83B3-A2B18F801222}"/>
</file>

<file path=customXml/itemProps2.xml><?xml version="1.0" encoding="utf-8"?>
<ds:datastoreItem xmlns:ds="http://schemas.openxmlformats.org/officeDocument/2006/customXml" ds:itemID="{C012FAE8-8570-43AA-8131-6B367A9D20BA}"/>
</file>

<file path=customXml/itemProps3.xml><?xml version="1.0" encoding="utf-8"?>
<ds:datastoreItem xmlns:ds="http://schemas.openxmlformats.org/officeDocument/2006/customXml" ds:itemID="{679D0322-20C6-4D6B-AA8E-8341FBC1FC6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969</Words>
  <Application>Microsoft Office PowerPoint</Application>
  <PresentationFormat>Egendefinert</PresentationFormat>
  <Paragraphs>115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0" baseType="lpstr">
      <vt:lpstr>Arial</vt:lpstr>
      <vt:lpstr>Helvetica</vt:lpstr>
      <vt:lpstr>Helvetica Light</vt:lpstr>
      <vt:lpstr>Helvetica Neue</vt:lpstr>
      <vt:lpstr>White</vt:lpstr>
      <vt:lpstr>BEVISST   virksomhetsstyringssystem</vt:lpstr>
      <vt:lpstr>Agenda</vt:lpstr>
      <vt:lpstr>1) Hva er BEVISST? En kort introduksjon</vt:lpstr>
      <vt:lpstr>1) Hva er BEVISST? Mål</vt:lpstr>
      <vt:lpstr>1) Hva er BEVISST? BEVISST er rollebasert</vt:lpstr>
      <vt:lpstr>1) Hva er BEVISST? Hvem er superbrukere ved IE?</vt:lpstr>
      <vt:lpstr>1) Hva er BEVISST? Hvem har/får tilgang?</vt:lpstr>
      <vt:lpstr>1) Hva er BEVISST? Rapporter</vt:lpstr>
      <vt:lpstr>2) Historikk Ved IE</vt:lpstr>
      <vt:lpstr>3) Generasjon 1 Versjon 10.2.2</vt:lpstr>
      <vt:lpstr>3) Generasjon 1 (forts.) NTNU Datavarehus (kilder)</vt:lpstr>
      <vt:lpstr>4) Gjennomgang av systemet </vt:lpstr>
      <vt:lpstr>4) Gjennomgang av systemet</vt:lpstr>
      <vt:lpstr>4) Gjennomgang av systemet</vt:lpstr>
      <vt:lpstr>4) Gjennomgang av systemet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Cognos</dc:title>
  <dc:creator>Anders Kongsli Kvernberg</dc:creator>
  <cp:lastModifiedBy>Marit Wessel</cp:lastModifiedBy>
  <cp:revision>41</cp:revision>
  <dcterms:modified xsi:type="dcterms:W3CDTF">2017-10-16T10:27:29Z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0x0101009E2066E71E497F4CB39B311F8595AA3D002447072C53D95342BE18507FD42FF305</vt:lpwstr>
  </property>
</Properties>
</file>