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98" r:id="rId3"/>
    <p:sldId id="289" r:id="rId4"/>
    <p:sldId id="259" r:id="rId5"/>
    <p:sldId id="301" r:id="rId6"/>
    <p:sldId id="300" r:id="rId7"/>
    <p:sldId id="302" r:id="rId8"/>
    <p:sldId id="299" r:id="rId9"/>
    <p:sldId id="287" r:id="rId10"/>
    <p:sldId id="283" r:id="rId11"/>
    <p:sldId id="284" r:id="rId12"/>
    <p:sldId id="273" r:id="rId13"/>
  </p:sldIdLst>
  <p:sldSz cx="9144000" cy="5143500" type="screen16x9"/>
  <p:notesSz cx="6808788" cy="9940925"/>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571" autoAdjust="0"/>
  </p:normalViewPr>
  <p:slideViewPr>
    <p:cSldViewPr snapToGrid="0" snapToObjects="1">
      <p:cViewPr varScale="1">
        <p:scale>
          <a:sx n="105" d="100"/>
          <a:sy n="105" d="100"/>
        </p:scale>
        <p:origin x="691" y="6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nb-NO"/>
          </a:p>
        </p:txBody>
      </p:sp>
      <p:sp>
        <p:nvSpPr>
          <p:cNvPr id="3" name="Plassholder for dato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vl1pPr>
          </a:lstStyle>
          <a:p>
            <a:fld id="{191995A0-4899-4D94-838B-1C05E19C0026}" type="datetimeFigureOut">
              <a:rPr lang="nb-NO" smtClean="0"/>
              <a:t>14.09.2018</a:t>
            </a:fld>
            <a:endParaRPr lang="nb-NO"/>
          </a:p>
        </p:txBody>
      </p:sp>
      <p:sp>
        <p:nvSpPr>
          <p:cNvPr id="4" name="Plassholder for bunntekst 3"/>
          <p:cNvSpPr>
            <a:spLocks noGrp="1"/>
          </p:cNvSpPr>
          <p:nvPr>
            <p:ph type="ftr" sz="quarter" idx="2"/>
          </p:nvPr>
        </p:nvSpPr>
        <p:spPr>
          <a:xfrm>
            <a:off x="0" y="9443322"/>
            <a:ext cx="2951217" cy="497603"/>
          </a:xfrm>
          <a:prstGeom prst="rect">
            <a:avLst/>
          </a:prstGeom>
        </p:spPr>
        <p:txBody>
          <a:bodyPr vert="horz" lIns="91577" tIns="45789" rIns="91577" bIns="45789"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5981" y="9443322"/>
            <a:ext cx="2951217" cy="497603"/>
          </a:xfrm>
          <a:prstGeom prst="rect">
            <a:avLst/>
          </a:prstGeom>
        </p:spPr>
        <p:txBody>
          <a:bodyPr vert="horz" lIns="91577" tIns="45789" rIns="91577" bIns="45789" rtlCol="0" anchor="b"/>
          <a:lstStyle>
            <a:lvl1pPr algn="r">
              <a:defRPr sz="1200"/>
            </a:lvl1pPr>
          </a:lstStyle>
          <a:p>
            <a:fld id="{DC85819E-93F4-4FED-BE5E-D5BFD1034B63}" type="slidenum">
              <a:rPr lang="nb-NO" smtClean="0"/>
              <a:t>‹#›</a:t>
            </a:fld>
            <a:endParaRPr lang="nb-NO"/>
          </a:p>
        </p:txBody>
      </p:sp>
    </p:spTree>
    <p:extLst>
      <p:ext uri="{BB962C8B-B14F-4D97-AF65-F5344CB8AC3E}">
        <p14:creationId xmlns:p14="http://schemas.microsoft.com/office/powerpoint/2010/main" val="149713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nb-NO"/>
          </a:p>
        </p:txBody>
      </p:sp>
      <p:sp>
        <p:nvSpPr>
          <p:cNvPr id="3" name="Plassholder for dato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B1E569AD-CD95-468C-95F6-8A8F3C5ED817}" type="datetimeFigureOut">
              <a:rPr lang="nb-NO" smtClean="0"/>
              <a:t>14.09.2018</a:t>
            </a:fld>
            <a:endParaRPr lang="nb-NO"/>
          </a:p>
        </p:txBody>
      </p:sp>
      <p:sp>
        <p:nvSpPr>
          <p:cNvPr id="4" name="Plassholder for lysbilde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77" tIns="45789" rIns="91577" bIns="45789" rtlCol="0" anchor="ctr"/>
          <a:lstStyle/>
          <a:p>
            <a:endParaRPr lang="nb-NO"/>
          </a:p>
        </p:txBody>
      </p:sp>
      <p:sp>
        <p:nvSpPr>
          <p:cNvPr id="5" name="Plassholder for notater 4"/>
          <p:cNvSpPr>
            <a:spLocks noGrp="1"/>
          </p:cNvSpPr>
          <p:nvPr>
            <p:ph type="body" sz="quarter" idx="3"/>
          </p:nvPr>
        </p:nvSpPr>
        <p:spPr>
          <a:xfrm>
            <a:off x="680880" y="4784069"/>
            <a:ext cx="5447030" cy="3914240"/>
          </a:xfrm>
          <a:prstGeom prst="rect">
            <a:avLst/>
          </a:prstGeom>
        </p:spPr>
        <p:txBody>
          <a:bodyPr vert="horz" lIns="91577" tIns="45789" rIns="91577" bIns="45789"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2155"/>
            <a:ext cx="2950475" cy="498772"/>
          </a:xfrm>
          <a:prstGeom prst="rect">
            <a:avLst/>
          </a:prstGeom>
        </p:spPr>
        <p:txBody>
          <a:bodyPr vert="horz" lIns="91577" tIns="45789" rIns="91577" bIns="45789"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FDDD0D6F-B560-4260-9F94-091F3E4CB90C}" type="slidenum">
              <a:rPr lang="nb-NO" smtClean="0"/>
              <a:t>‹#›</a:t>
            </a:fld>
            <a:endParaRPr lang="nb-NO"/>
          </a:p>
        </p:txBody>
      </p:sp>
    </p:spTree>
    <p:extLst>
      <p:ext uri="{BB962C8B-B14F-4D97-AF65-F5344CB8AC3E}">
        <p14:creationId xmlns:p14="http://schemas.microsoft.com/office/powerpoint/2010/main" val="121324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nsida.ntnu.no/wiki/-/wiki/Norsk/Kvalitetssikring+av+studieprogramportef%C3%B8lje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lovdata.no/dokument/LTI/forskrift/2017-02-07-137" TargetMode="External"/><Relationship Id="rId4" Type="http://schemas.openxmlformats.org/officeDocument/2006/relationships/hyperlink" Target="https://innsida.ntnu.no/wiki/-/wiki/Norsk/Emneplanlegging+p%C3%A5%20net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DDD0D6F-B560-4260-9F94-091F3E4CB90C}" type="slidenum">
              <a:rPr lang="nb-NO" smtClean="0"/>
              <a:t>1</a:t>
            </a:fld>
            <a:endParaRPr lang="nb-NO"/>
          </a:p>
        </p:txBody>
      </p:sp>
    </p:spTree>
    <p:extLst>
      <p:ext uri="{BB962C8B-B14F-4D97-AF65-F5344CB8AC3E}">
        <p14:creationId xmlns:p14="http://schemas.microsoft.com/office/powerpoint/2010/main" val="87500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DDD0D6F-B560-4260-9F94-091F3E4CB90C}" type="slidenum">
              <a:rPr lang="nb-NO" smtClean="0"/>
              <a:t>3</a:t>
            </a:fld>
            <a:endParaRPr lang="nb-NO"/>
          </a:p>
        </p:txBody>
      </p:sp>
    </p:spTree>
    <p:extLst>
      <p:ext uri="{BB962C8B-B14F-4D97-AF65-F5344CB8AC3E}">
        <p14:creationId xmlns:p14="http://schemas.microsoft.com/office/powerpoint/2010/main" val="315579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Akkreditering:</a:t>
            </a:r>
          </a:p>
          <a:p>
            <a:r>
              <a:rPr lang="nb-NO" dirty="0"/>
              <a:t>Grunnlagsdokument </a:t>
            </a:r>
            <a:r>
              <a:rPr lang="nb-NO" u="sng" dirty="0">
                <a:hlinkClick r:id="rId3"/>
              </a:rPr>
              <a:t>Krav til studier og Veiledning for opprettelse av studier</a:t>
            </a:r>
            <a:r>
              <a:rPr lang="nb-NO" dirty="0"/>
              <a:t> for de foreløpige leveransene 1.5. 2018. </a:t>
            </a:r>
          </a:p>
          <a:p>
            <a:r>
              <a:rPr lang="nb-NO" dirty="0"/>
              <a:t>Grunnlagsdokument </a:t>
            </a:r>
            <a:r>
              <a:rPr lang="nb-NO" u="sng" dirty="0">
                <a:hlinkClick r:id="rId4"/>
              </a:rPr>
              <a:t>Veiledning for utvikling av studieplaner og emnebeskrivelser</a:t>
            </a:r>
            <a:r>
              <a:rPr lang="nb-NO" dirty="0"/>
              <a:t> for leveransene 15.9. 2018. </a:t>
            </a:r>
          </a:p>
          <a:p>
            <a:endParaRPr lang="nb-NO" dirty="0"/>
          </a:p>
          <a:p>
            <a:r>
              <a:rPr lang="nb-NO" dirty="0"/>
              <a:t>Reakkreditering:</a:t>
            </a:r>
          </a:p>
          <a:p>
            <a:r>
              <a:rPr lang="nb-NO" dirty="0"/>
              <a:t>jf. </a:t>
            </a:r>
            <a:r>
              <a:rPr lang="nb-NO" u="sng" dirty="0">
                <a:hlinkClick r:id="rId3"/>
              </a:rPr>
              <a:t>NTNUs oppdaterte krav og veiledninger</a:t>
            </a:r>
            <a:r>
              <a:rPr lang="nb-NO" dirty="0"/>
              <a:t> i samsvar med </a:t>
            </a:r>
            <a:r>
              <a:rPr lang="nb-NO" u="sng" dirty="0" err="1">
                <a:hlinkClick r:id="rId5"/>
              </a:rPr>
              <a:t>NOKUTs</a:t>
            </a:r>
            <a:r>
              <a:rPr lang="nb-NO" u="sng" dirty="0">
                <a:hlinkClick r:id="rId5"/>
              </a:rPr>
              <a:t> nye nasjonale, studietilsynsforskrift</a:t>
            </a:r>
            <a:r>
              <a:rPr lang="nb-NO" dirty="0"/>
              <a:t>.</a:t>
            </a:r>
          </a:p>
        </p:txBody>
      </p:sp>
      <p:sp>
        <p:nvSpPr>
          <p:cNvPr id="4" name="Plassholder for lysbildenummer 3"/>
          <p:cNvSpPr>
            <a:spLocks noGrp="1"/>
          </p:cNvSpPr>
          <p:nvPr>
            <p:ph type="sldNum" sz="quarter" idx="10"/>
          </p:nvPr>
        </p:nvSpPr>
        <p:spPr/>
        <p:txBody>
          <a:bodyPr/>
          <a:lstStyle/>
          <a:p>
            <a:fld id="{FDDD0D6F-B560-4260-9F94-091F3E4CB90C}" type="slidenum">
              <a:rPr lang="nb-NO" smtClean="0"/>
              <a:t>4</a:t>
            </a:fld>
            <a:endParaRPr lang="nb-NO"/>
          </a:p>
        </p:txBody>
      </p:sp>
    </p:spTree>
    <p:extLst>
      <p:ext uri="{BB962C8B-B14F-4D97-AF65-F5344CB8AC3E}">
        <p14:creationId xmlns:p14="http://schemas.microsoft.com/office/powerpoint/2010/main" val="193082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omtalte kapittel 2, hvor alle krav skal være oppfylt innen 31.12.2018.</a:t>
            </a:r>
            <a:r>
              <a:rPr lang="nb-NO" baseline="0" dirty="0" smtClean="0"/>
              <a:t> Hvordan NTNU gjør dette, er det store spørsmålet.</a:t>
            </a:r>
            <a:endParaRPr lang="nb-NO" dirty="0"/>
          </a:p>
        </p:txBody>
      </p:sp>
      <p:sp>
        <p:nvSpPr>
          <p:cNvPr id="4" name="Plassholder for lysbildenummer 3"/>
          <p:cNvSpPr>
            <a:spLocks noGrp="1"/>
          </p:cNvSpPr>
          <p:nvPr>
            <p:ph type="sldNum" sz="quarter" idx="10"/>
          </p:nvPr>
        </p:nvSpPr>
        <p:spPr/>
        <p:txBody>
          <a:bodyPr/>
          <a:lstStyle/>
          <a:p>
            <a:fld id="{FDDD0D6F-B560-4260-9F94-091F3E4CB90C}" type="slidenum">
              <a:rPr lang="nb-NO" smtClean="0"/>
              <a:t>9</a:t>
            </a:fld>
            <a:endParaRPr lang="nb-NO"/>
          </a:p>
        </p:txBody>
      </p:sp>
    </p:spTree>
    <p:extLst>
      <p:ext uri="{BB962C8B-B14F-4D97-AF65-F5344CB8AC3E}">
        <p14:creationId xmlns:p14="http://schemas.microsoft.com/office/powerpoint/2010/main" val="380646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Fagmiljøet tilknyttet studietilbudet omfatter personer som </a:t>
            </a:r>
            <a:r>
              <a:rPr lang="nb-NO" b="1" dirty="0" smtClean="0">
                <a:solidFill>
                  <a:srgbClr val="FF0000"/>
                </a:solidFill>
              </a:rPr>
              <a:t>direkte og regelmessig gir</a:t>
            </a:r>
            <a:r>
              <a:rPr lang="nb-NO" dirty="0" smtClean="0"/>
              <a:t> </a:t>
            </a:r>
            <a:r>
              <a:rPr lang="nb-NO" b="1" dirty="0" smtClean="0">
                <a:solidFill>
                  <a:srgbClr val="FF0000"/>
                </a:solidFill>
              </a:rPr>
              <a:t>bidrag</a:t>
            </a:r>
            <a:r>
              <a:rPr lang="nb-NO" dirty="0" smtClean="0"/>
              <a:t> til utviklingen, organiseringen og gjennomføringen av studietilbudet. </a:t>
            </a:r>
          </a:p>
          <a:p>
            <a:r>
              <a:rPr lang="nb-NO" dirty="0" smtClean="0"/>
              <a:t>Presiseringen er ment å inkludere personer med ulike typer bidrag inn i studietilbudet i tillegg til undervisning, veiledning eller annen tilrettelegging for læring. Dette kan for eksempel være laboratoriearbeid, forskning, utviklingsarbeid, erfaringsoverføring fra praksisfeltet, praktisk undervisning, pedagogisk og faglig utnyttelse av digital teknologi, innovasjon og samarbeid med arbeids- og næringsliv.</a:t>
            </a:r>
          </a:p>
        </p:txBody>
      </p:sp>
      <p:sp>
        <p:nvSpPr>
          <p:cNvPr id="4" name="Plassholder for lysbildenummer 3"/>
          <p:cNvSpPr>
            <a:spLocks noGrp="1"/>
          </p:cNvSpPr>
          <p:nvPr>
            <p:ph type="sldNum" sz="quarter" idx="10"/>
          </p:nvPr>
        </p:nvSpPr>
        <p:spPr/>
        <p:txBody>
          <a:bodyPr/>
          <a:lstStyle/>
          <a:p>
            <a:fld id="{FDDD0D6F-B560-4260-9F94-091F3E4CB90C}" type="slidenum">
              <a:rPr lang="nb-NO" smtClean="0"/>
              <a:t>10</a:t>
            </a:fld>
            <a:endParaRPr lang="nb-NO"/>
          </a:p>
        </p:txBody>
      </p:sp>
    </p:spTree>
    <p:extLst>
      <p:ext uri="{BB962C8B-B14F-4D97-AF65-F5344CB8AC3E}">
        <p14:creationId xmlns:p14="http://schemas.microsoft.com/office/powerpoint/2010/main" val="173507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Læringsutbytte skal være beskrevet som det en kandidat skal ha oppnådd ved fullført utdanning. Læringsutbyttet for studietilbud med profesjonskrav, for eksempel studietilbud med rammeplaner, må oppfylle både profesjonskravene og kravene i Nasjonalt kvalifikasjonsrammeverk for livslang læring (NKR)</a:t>
            </a:r>
          </a:p>
          <a:p>
            <a:r>
              <a:rPr lang="nb-NO" dirty="0" smtClean="0"/>
              <a:t>Læringsutbytte skal beskrives både i studieplanen og i hver enkelt emnebeskrivelse. Læringsutbyttebeskrivelsene skal angi hva NTNU forventer at studenten skal kunne og inneha av kunnskap, ferdigheter og generell kompetanse etter avsluttet utdanning. Læringsutbytte skal konkretiseres innenfor dimensjonene kunnskap, ferdigheter og generell kompetanse.</a:t>
            </a:r>
          </a:p>
          <a:p>
            <a:r>
              <a:rPr lang="nb-NO" dirty="0" smtClean="0"/>
              <a:t>Læringsutbytte for et studieprogram tilegnes gjennom de samlede læringsutbytter i de enkelte emner som inngår i utdanningen. Alle studiets læringsutbytter tilegnes gjennom enkelte emner og at alle emner har bidrag til at studenten oppnår studiets læringsutbytte.</a:t>
            </a:r>
          </a:p>
          <a:p>
            <a:r>
              <a:rPr lang="nb-NO" dirty="0" smtClean="0"/>
              <a:t>Det skal være en klar progresjon i læringsutbyttene for emnene som inngår i studieprogrammet</a:t>
            </a:r>
          </a:p>
          <a:p>
            <a:r>
              <a:rPr lang="nb-NO" dirty="0" smtClean="0"/>
              <a:t>Læringsutbytte for studieprogrammet skal synliggjøre utdanningens egenart og hvilken kompetanse studenten skal ha oppnådd for fremtidig yrkesutøvelse og/eller videre studier</a:t>
            </a:r>
          </a:p>
          <a:p>
            <a:r>
              <a:rPr lang="nb-NO" dirty="0" smtClean="0"/>
              <a:t>Læringsutbyttebeskrivelsene på studieprogram skal fremkomme på vitnemålet. Det er derfor svært viktig at læringsutbytte presenteres kort og presist.</a:t>
            </a:r>
          </a:p>
          <a:p>
            <a:endParaRPr lang="nb-NO" dirty="0"/>
          </a:p>
        </p:txBody>
      </p:sp>
      <p:sp>
        <p:nvSpPr>
          <p:cNvPr id="4" name="Plassholder for lysbildenummer 3"/>
          <p:cNvSpPr>
            <a:spLocks noGrp="1"/>
          </p:cNvSpPr>
          <p:nvPr>
            <p:ph type="sldNum" sz="quarter" idx="10"/>
          </p:nvPr>
        </p:nvSpPr>
        <p:spPr/>
        <p:txBody>
          <a:bodyPr/>
          <a:lstStyle/>
          <a:p>
            <a:fld id="{FDDD0D6F-B560-4260-9F94-091F3E4CB90C}" type="slidenum">
              <a:rPr lang="nb-NO" smtClean="0"/>
              <a:t>11</a:t>
            </a:fld>
            <a:endParaRPr lang="nb-NO"/>
          </a:p>
        </p:txBody>
      </p:sp>
    </p:spTree>
    <p:extLst>
      <p:ext uri="{BB962C8B-B14F-4D97-AF65-F5344CB8AC3E}">
        <p14:creationId xmlns:p14="http://schemas.microsoft.com/office/powerpoint/2010/main" val="23962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sakset fra NTNUs dokument Krav til studier, som brukes i Akkrediteringsprosessen. Tekst i rødt viser hvor sammenfallet er ved hva </a:t>
            </a:r>
            <a:r>
              <a:rPr lang="nb-NO" dirty="0" err="1" smtClean="0"/>
              <a:t>NOKUTs</a:t>
            </a:r>
            <a:r>
              <a:rPr lang="nb-NO" dirty="0" smtClean="0"/>
              <a:t> Studietilsynsforskrift</a:t>
            </a:r>
            <a:r>
              <a:rPr lang="nb-NO" baseline="0" dirty="0" smtClean="0"/>
              <a:t> krever.</a:t>
            </a:r>
            <a:endParaRPr lang="nb-NO" dirty="0"/>
          </a:p>
        </p:txBody>
      </p:sp>
      <p:sp>
        <p:nvSpPr>
          <p:cNvPr id="4" name="Plassholder for lysbildenummer 3"/>
          <p:cNvSpPr>
            <a:spLocks noGrp="1"/>
          </p:cNvSpPr>
          <p:nvPr>
            <p:ph type="sldNum" sz="quarter" idx="10"/>
          </p:nvPr>
        </p:nvSpPr>
        <p:spPr/>
        <p:txBody>
          <a:bodyPr/>
          <a:lstStyle/>
          <a:p>
            <a:fld id="{58E141F9-C52C-4D27-A854-EB346BE3C9B4}" type="slidenum">
              <a:rPr lang="nb-NO" smtClean="0"/>
              <a:t>12</a:t>
            </a:fld>
            <a:endParaRPr lang="nb-NO"/>
          </a:p>
        </p:txBody>
      </p:sp>
    </p:spTree>
    <p:extLst>
      <p:ext uri="{BB962C8B-B14F-4D97-AF65-F5344CB8AC3E}">
        <p14:creationId xmlns:p14="http://schemas.microsoft.com/office/powerpoint/2010/main" val="223452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smtClean="0"/>
              <a:t>Klikk for å redigere tittelstil</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7" name="Bilde 6"/>
          <p:cNvPicPr>
            <a:picLocks noChangeAspect="1"/>
          </p:cNvPicPr>
          <p:nvPr userDrawn="1"/>
        </p:nvPicPr>
        <p:blipFill>
          <a:blip r:embed="rId2"/>
          <a:stretch>
            <a:fillRect/>
          </a:stretch>
        </p:blipFill>
        <p:spPr>
          <a:xfrm>
            <a:off x="4241800" y="2305050"/>
            <a:ext cx="647700" cy="523875"/>
          </a:xfrm>
          <a:prstGeom prst="rect">
            <a:avLst/>
          </a:prstGeom>
        </p:spPr>
      </p:pic>
      <p:pic>
        <p:nvPicPr>
          <p:cNvPr id="8" name="Bilde 7"/>
          <p:cNvPicPr>
            <a:picLocks noChangeAspect="1"/>
          </p:cNvPicPr>
          <p:nvPr userDrawn="1"/>
        </p:nvPicPr>
        <p:blipFill>
          <a:blip r:embed="rId2"/>
          <a:stretch>
            <a:fillRect/>
          </a:stretch>
        </p:blipFill>
        <p:spPr>
          <a:xfrm>
            <a:off x="4241800" y="2305050"/>
            <a:ext cx="647700" cy="523875"/>
          </a:xfrm>
          <a:prstGeom prst="rect">
            <a:avLst/>
          </a:prstGeom>
        </p:spPr>
      </p:pic>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5" name="Bilde 4" descr="sirkler.jpg"/>
          <p:cNvPicPr>
            <a:picLocks noChangeAspect="1"/>
          </p:cNvPicPr>
          <p:nvPr userDrawn="1"/>
        </p:nvPicPr>
        <p:blipFill rotWithShape="1">
          <a:blip r:embed="rId13">
            <a:extLst>
              <a:ext uri="{28A0092B-C50C-407E-A947-70E740481C1C}">
                <a14:useLocalDpi xmlns:a14="http://schemas.microsoft.com/office/drawing/2010/main" val="0"/>
              </a:ext>
            </a:extLst>
          </a:blip>
          <a:srcRect r="18451"/>
          <a:stretch/>
        </p:blipFill>
        <p:spPr>
          <a:xfrm>
            <a:off x="7993703" y="37917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 name="Tittel 1"/>
          <p:cNvSpPr>
            <a:spLocks noGrp="1"/>
          </p:cNvSpPr>
          <p:nvPr>
            <p:ph type="ctrTitle"/>
          </p:nvPr>
        </p:nvSpPr>
        <p:spPr>
          <a:xfrm>
            <a:off x="450014" y="2371386"/>
            <a:ext cx="7772400" cy="675821"/>
          </a:xfrm>
        </p:spPr>
        <p:txBody>
          <a:bodyPr>
            <a:normAutofit fontScale="90000"/>
          </a:bodyPr>
          <a:lstStyle/>
          <a:p>
            <a:r>
              <a:rPr lang="nb-NO" b="0" dirty="0" smtClean="0">
                <a:latin typeface="Calibri Light" panose="020F0302020204030204" pitchFamily="34" charset="0"/>
              </a:rPr>
              <a:t>NTNUs kvalitetsmelding 2017-18</a:t>
            </a:r>
            <a:br>
              <a:rPr lang="nb-NO" b="0" dirty="0" smtClean="0">
                <a:latin typeface="Calibri Light" panose="020F0302020204030204" pitchFamily="34" charset="0"/>
              </a:rPr>
            </a:br>
            <a:r>
              <a:rPr lang="nb-NO" b="0" dirty="0" smtClean="0">
                <a:latin typeface="Calibri Light" panose="020F0302020204030204" pitchFamily="34" charset="0"/>
              </a:rPr>
              <a:t>Mål med saken: Orientere om bestilling </a:t>
            </a:r>
            <a:endParaRPr lang="nb-NO" b="0" dirty="0">
              <a:latin typeface="Calibri Light" panose="020F0302020204030204" pitchFamily="34" charset="0"/>
            </a:endParaRPr>
          </a:p>
        </p:txBody>
      </p:sp>
      <p:sp>
        <p:nvSpPr>
          <p:cNvPr id="3" name="Undertittel 2"/>
          <p:cNvSpPr>
            <a:spLocks noGrp="1"/>
          </p:cNvSpPr>
          <p:nvPr>
            <p:ph type="subTitle" idx="1"/>
          </p:nvPr>
        </p:nvSpPr>
        <p:spPr>
          <a:xfrm>
            <a:off x="517126" y="3563572"/>
            <a:ext cx="7772400" cy="1139483"/>
          </a:xfrm>
        </p:spPr>
        <p:txBody>
          <a:bodyPr>
            <a:noAutofit/>
          </a:bodyPr>
          <a:lstStyle/>
          <a:p>
            <a:r>
              <a:rPr lang="nb-NO" sz="1800" dirty="0" smtClean="0">
                <a:latin typeface="Calibri Light" panose="020F0302020204030204" pitchFamily="34" charset="0"/>
              </a:rPr>
              <a:t>Utdanningsutvalget 14.09.18</a:t>
            </a:r>
          </a:p>
          <a:p>
            <a:r>
              <a:rPr lang="nb-NO" sz="1800" dirty="0" smtClean="0">
                <a:latin typeface="Calibri Light" panose="020F0302020204030204" pitchFamily="34" charset="0"/>
              </a:rPr>
              <a:t>Marit Skimmeli</a:t>
            </a:r>
            <a:endParaRPr lang="nb-NO" sz="1800" dirty="0">
              <a:latin typeface="Calibri Light" panose="020F0302020204030204" pitchFamily="34" charset="0"/>
            </a:endParaRPr>
          </a:p>
        </p:txBody>
      </p:sp>
      <p:grpSp>
        <p:nvGrpSpPr>
          <p:cNvPr id="13" name="Gruppe 12"/>
          <p:cNvGrpSpPr/>
          <p:nvPr/>
        </p:nvGrpSpPr>
        <p:grpSpPr>
          <a:xfrm>
            <a:off x="6767500" y="174129"/>
            <a:ext cx="2155389" cy="1751325"/>
            <a:chOff x="6429510" y="337780"/>
            <a:chExt cx="2155389" cy="1751325"/>
          </a:xfrm>
        </p:grpSpPr>
        <p:sp>
          <p:nvSpPr>
            <p:cNvPr id="17" name="Ellipse 16"/>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Ellipse 17"/>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Ellipse 18"/>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Ellipse 19"/>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21" name="Bilde 20" descr="ny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01" y="603260"/>
            <a:ext cx="3139440" cy="893064"/>
          </a:xfrm>
          <a:prstGeom prst="rect">
            <a:avLst/>
          </a:prstGeom>
        </p:spPr>
      </p:pic>
    </p:spTree>
    <p:extLst>
      <p:ext uri="{BB962C8B-B14F-4D97-AF65-F5344CB8AC3E}">
        <p14:creationId xmlns:p14="http://schemas.microsoft.com/office/powerpoint/2010/main" val="324310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Bilde 11"/>
          <p:cNvPicPr>
            <a:picLocks noChangeAspect="1"/>
          </p:cNvPicPr>
          <p:nvPr/>
        </p:nvPicPr>
        <p:blipFill rotWithShape="1">
          <a:blip r:embed="rId3"/>
          <a:srcRect l="16878" t="13025" r="16997" b="13006"/>
          <a:stretch/>
        </p:blipFill>
        <p:spPr>
          <a:xfrm>
            <a:off x="202834" y="173627"/>
            <a:ext cx="5053070" cy="3179461"/>
          </a:xfrm>
          <a:prstGeom prst="rect">
            <a:avLst/>
          </a:prstGeom>
          <a:ln w="28575">
            <a:solidFill>
              <a:schemeClr val="tx1"/>
            </a:solidFill>
          </a:ln>
        </p:spPr>
      </p:pic>
      <p:pic>
        <p:nvPicPr>
          <p:cNvPr id="13" name="Bilde 12"/>
          <p:cNvPicPr>
            <a:picLocks noChangeAspect="1"/>
          </p:cNvPicPr>
          <p:nvPr/>
        </p:nvPicPr>
        <p:blipFill rotWithShape="1">
          <a:blip r:embed="rId4"/>
          <a:srcRect l="21815" t="18758" r="21274" b="30697"/>
          <a:stretch/>
        </p:blipFill>
        <p:spPr>
          <a:xfrm>
            <a:off x="1920240" y="1639260"/>
            <a:ext cx="5203754" cy="2599636"/>
          </a:xfrm>
          <a:prstGeom prst="rect">
            <a:avLst/>
          </a:prstGeom>
          <a:ln w="28575">
            <a:solidFill>
              <a:schemeClr val="tx1"/>
            </a:solidFill>
          </a:ln>
        </p:spPr>
      </p:pic>
      <p:pic>
        <p:nvPicPr>
          <p:cNvPr id="14" name="Bilde 13"/>
          <p:cNvPicPr>
            <a:picLocks noChangeAspect="1"/>
          </p:cNvPicPr>
          <p:nvPr/>
        </p:nvPicPr>
        <p:blipFill rotWithShape="1">
          <a:blip r:embed="rId5"/>
          <a:srcRect l="31078" t="21809" r="31225" b="54923"/>
          <a:stretch/>
        </p:blipFill>
        <p:spPr>
          <a:xfrm>
            <a:off x="3671005" y="3023538"/>
            <a:ext cx="5170395" cy="1795183"/>
          </a:xfrm>
          <a:prstGeom prst="rect">
            <a:avLst/>
          </a:prstGeom>
          <a:ln w="28575">
            <a:solidFill>
              <a:schemeClr val="tx1"/>
            </a:solidFill>
          </a:ln>
        </p:spPr>
      </p:pic>
      <p:sp>
        <p:nvSpPr>
          <p:cNvPr id="2" name="Rektangel 1"/>
          <p:cNvSpPr/>
          <p:nvPr/>
        </p:nvSpPr>
        <p:spPr>
          <a:xfrm>
            <a:off x="354932" y="228600"/>
            <a:ext cx="475247" cy="186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6" name="Rektangel 5"/>
          <p:cNvSpPr/>
          <p:nvPr/>
        </p:nvSpPr>
        <p:spPr>
          <a:xfrm>
            <a:off x="1997242" y="1702468"/>
            <a:ext cx="258679" cy="122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7" name="Rektangel 6"/>
          <p:cNvSpPr/>
          <p:nvPr/>
        </p:nvSpPr>
        <p:spPr>
          <a:xfrm>
            <a:off x="3741821" y="3074069"/>
            <a:ext cx="475247" cy="186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411009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768697" y="291763"/>
            <a:ext cx="4038761" cy="654642"/>
          </a:xfrm>
        </p:spPr>
        <p:txBody>
          <a:bodyPr>
            <a:normAutofit fontScale="90000"/>
          </a:bodyPr>
          <a:lstStyle/>
          <a:p>
            <a:r>
              <a:rPr lang="nb-NO" sz="2700" dirty="0">
                <a:latin typeface="+mn-lt"/>
              </a:rPr>
              <a:t>Læringsutbyttebeskrivelser</a:t>
            </a:r>
          </a:p>
        </p:txBody>
      </p:sp>
      <p:sp>
        <p:nvSpPr>
          <p:cNvPr id="8" name="TekstSylinder 7"/>
          <p:cNvSpPr txBox="1"/>
          <p:nvPr/>
        </p:nvSpPr>
        <p:spPr>
          <a:xfrm>
            <a:off x="768697" y="1117855"/>
            <a:ext cx="6432203" cy="1131079"/>
          </a:xfrm>
          <a:prstGeom prst="rect">
            <a:avLst/>
          </a:prstGeom>
          <a:noFill/>
        </p:spPr>
        <p:txBody>
          <a:bodyPr wrap="square" rtlCol="0">
            <a:spAutoFit/>
          </a:bodyPr>
          <a:lstStyle/>
          <a:p>
            <a:pPr>
              <a:buFontTx/>
              <a:buNone/>
            </a:pPr>
            <a:r>
              <a:rPr lang="nb-NO" sz="1350" dirty="0">
                <a:cs typeface="Arial" pitchFamily="34" charset="0"/>
              </a:rPr>
              <a:t>Kvalifikasjonsrammeverket (NKR) beskriver det </a:t>
            </a:r>
            <a:r>
              <a:rPr lang="nb-NO" sz="1350" b="1" dirty="0">
                <a:cs typeface="Arial" pitchFamily="34" charset="0"/>
              </a:rPr>
              <a:t>læringsutbyttet</a:t>
            </a:r>
            <a:r>
              <a:rPr lang="nb-NO" sz="1350" dirty="0">
                <a:cs typeface="Arial" pitchFamily="34" charset="0"/>
              </a:rPr>
              <a:t> det forventes at </a:t>
            </a:r>
            <a:r>
              <a:rPr lang="nb-NO" sz="1350" b="1" dirty="0">
                <a:cs typeface="Arial" pitchFamily="34" charset="0"/>
              </a:rPr>
              <a:t>alle kandidater </a:t>
            </a:r>
            <a:r>
              <a:rPr lang="nb-NO" sz="1350" dirty="0">
                <a:cs typeface="Arial" pitchFamily="34" charset="0"/>
              </a:rPr>
              <a:t>som har fullført utdanning på det aktuelle nivå </a:t>
            </a:r>
            <a:r>
              <a:rPr lang="nb-NO" sz="1350" b="1" dirty="0">
                <a:cs typeface="Arial" pitchFamily="34" charset="0"/>
              </a:rPr>
              <a:t>skal ha</a:t>
            </a:r>
            <a:r>
              <a:rPr lang="nb-NO" sz="1350" dirty="0">
                <a:cs typeface="Arial" pitchFamily="34" charset="0"/>
              </a:rPr>
              <a:t> ved endt utdanning.</a:t>
            </a:r>
          </a:p>
          <a:p>
            <a:pPr>
              <a:buFontTx/>
              <a:buNone/>
            </a:pPr>
            <a:r>
              <a:rPr lang="nb-NO" sz="1350" dirty="0">
                <a:cs typeface="Arial" pitchFamily="34" charset="0"/>
              </a:rPr>
              <a:t>	</a:t>
            </a:r>
            <a:endParaRPr lang="nb-NO" sz="1350" b="1" dirty="0">
              <a:cs typeface="Arial" pitchFamily="34" charset="0"/>
            </a:endParaRPr>
          </a:p>
          <a:p>
            <a:pPr>
              <a:buFontTx/>
              <a:buNone/>
            </a:pPr>
            <a:r>
              <a:rPr lang="nb-NO" sz="1350" i="1" dirty="0">
                <a:cs typeface="Arial" pitchFamily="34" charset="0"/>
              </a:rPr>
              <a:t>Vi skal utforme læringsmål for våre studier, </a:t>
            </a:r>
            <a:r>
              <a:rPr lang="nb-NO" sz="1350" b="1" i="1" dirty="0">
                <a:cs typeface="Arial" pitchFamily="34" charset="0"/>
              </a:rPr>
              <a:t>beskrevet</a:t>
            </a:r>
            <a:r>
              <a:rPr lang="nb-NO" sz="1350" i="1" dirty="0">
                <a:cs typeface="Arial" pitchFamily="34" charset="0"/>
              </a:rPr>
              <a:t> som </a:t>
            </a:r>
            <a:r>
              <a:rPr lang="nb-NO" sz="1350" b="1" i="1" dirty="0">
                <a:cs typeface="Arial" pitchFamily="34" charset="0"/>
              </a:rPr>
              <a:t>læringsutbytte</a:t>
            </a:r>
          </a:p>
          <a:p>
            <a:endParaRPr lang="nb-NO" sz="1350" dirty="0"/>
          </a:p>
        </p:txBody>
      </p:sp>
      <p:pic>
        <p:nvPicPr>
          <p:cNvPr id="11" name="Plassholder for innhold 10"/>
          <p:cNvPicPr>
            <a:picLocks noGrp="1" noChangeAspect="1"/>
          </p:cNvPicPr>
          <p:nvPr>
            <p:ph idx="1"/>
          </p:nvPr>
        </p:nvPicPr>
        <p:blipFill rotWithShape="1">
          <a:blip r:embed="rId3"/>
          <a:srcRect l="13663" t="24450" r="10554" b="12088"/>
          <a:stretch/>
        </p:blipFill>
        <p:spPr>
          <a:xfrm>
            <a:off x="1618488" y="2255140"/>
            <a:ext cx="5328666" cy="2789008"/>
          </a:xfrm>
          <a:prstGeom prst="rect">
            <a:avLst/>
          </a:prstGeom>
        </p:spPr>
      </p:pic>
      <p:sp>
        <p:nvSpPr>
          <p:cNvPr id="3" name="Rektangel 2"/>
          <p:cNvSpPr/>
          <p:nvPr/>
        </p:nvSpPr>
        <p:spPr>
          <a:xfrm>
            <a:off x="1678405" y="2370222"/>
            <a:ext cx="493295" cy="168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8446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tel 4"/>
          <p:cNvSpPr>
            <a:spLocks noGrp="1"/>
          </p:cNvSpPr>
          <p:nvPr>
            <p:ph type="title"/>
          </p:nvPr>
        </p:nvSpPr>
        <p:spPr>
          <a:xfrm>
            <a:off x="628650" y="1"/>
            <a:ext cx="7886700" cy="994172"/>
          </a:xfrm>
        </p:spPr>
        <p:txBody>
          <a:bodyPr/>
          <a:lstStyle/>
          <a:p>
            <a:r>
              <a:rPr lang="nb-NO" sz="2400" dirty="0" smtClean="0">
                <a:latin typeface="Calibri Light" panose="020F0302020204030204" pitchFamily="34" charset="0"/>
              </a:rPr>
              <a:t>Krav til studier ved NTNU 				</a:t>
            </a:r>
            <a:r>
              <a:rPr lang="nb-NO" sz="1200" b="0" dirty="0" smtClean="0">
                <a:solidFill>
                  <a:srgbClr val="FF0000"/>
                </a:solidFill>
                <a:latin typeface="Calibri Light" panose="020F0302020204030204" pitchFamily="34" charset="0"/>
              </a:rPr>
              <a:t>(</a:t>
            </a:r>
            <a:r>
              <a:rPr lang="nb-NO" sz="1200" b="0" dirty="0" err="1" smtClean="0">
                <a:solidFill>
                  <a:srgbClr val="FF0000"/>
                </a:solidFill>
                <a:latin typeface="Calibri Light" panose="020F0302020204030204" pitchFamily="34" charset="0"/>
              </a:rPr>
              <a:t>stf</a:t>
            </a:r>
            <a:r>
              <a:rPr lang="nb-NO" sz="1200" b="0" dirty="0" smtClean="0">
                <a:solidFill>
                  <a:srgbClr val="FF0000"/>
                </a:solidFill>
                <a:latin typeface="Calibri Light" panose="020F0302020204030204" pitchFamily="34" charset="0"/>
              </a:rPr>
              <a:t>=Studietilsynsforskriften)</a:t>
            </a:r>
            <a:endParaRPr lang="nb-NO" sz="1200" b="0" dirty="0">
              <a:solidFill>
                <a:srgbClr val="FF0000"/>
              </a:solidFill>
              <a:latin typeface="Calibri Light" panose="020F0302020204030204" pitchFamily="34" charset="0"/>
            </a:endParaRPr>
          </a:p>
        </p:txBody>
      </p:sp>
      <p:sp>
        <p:nvSpPr>
          <p:cNvPr id="6" name="Plassholder for innhold 5"/>
          <p:cNvSpPr>
            <a:spLocks noGrp="1"/>
          </p:cNvSpPr>
          <p:nvPr>
            <p:ph sz="half" idx="1"/>
          </p:nvPr>
        </p:nvSpPr>
        <p:spPr>
          <a:xfrm>
            <a:off x="0" y="802433"/>
            <a:ext cx="4514850" cy="4341067"/>
          </a:xfrm>
        </p:spPr>
        <p:txBody>
          <a:bodyPr>
            <a:noAutofit/>
          </a:bodyPr>
          <a:lstStyle/>
          <a:p>
            <a:pPr marL="0" indent="0">
              <a:buNone/>
            </a:pPr>
            <a:r>
              <a:rPr lang="nb-NO" sz="1400" u="sng" dirty="0" smtClean="0">
                <a:latin typeface="+mn-lt"/>
              </a:rPr>
              <a:t>Trinn 1 (1.5.):</a:t>
            </a:r>
          </a:p>
          <a:p>
            <a:pPr marL="0" indent="0">
              <a:buNone/>
            </a:pPr>
            <a:r>
              <a:rPr lang="nb-NO" sz="1400" dirty="0" smtClean="0">
                <a:latin typeface="+mn-lt"/>
              </a:rPr>
              <a:t>1 Om studiet. Studietilbudet skal oppfylle alle krav i aktuelle lover og forskrifter, med tilhørende utfyllende regler </a:t>
            </a:r>
            <a:r>
              <a:rPr lang="nb-NO" sz="1100" dirty="0">
                <a:solidFill>
                  <a:srgbClr val="FF0000"/>
                </a:solidFill>
                <a:latin typeface="+mn-lt"/>
              </a:rPr>
              <a:t>Stf§2-1(1)</a:t>
            </a:r>
            <a:endParaRPr lang="nb-NO" sz="1400" dirty="0" smtClean="0">
              <a:latin typeface="+mn-lt"/>
            </a:endParaRPr>
          </a:p>
          <a:p>
            <a:pPr marL="0" indent="0">
              <a:buNone/>
            </a:pPr>
            <a:r>
              <a:rPr lang="nn-NO" sz="1400" dirty="0" smtClean="0">
                <a:latin typeface="+mn-lt"/>
              </a:rPr>
              <a:t>2 Forankring i strategi og profil </a:t>
            </a:r>
          </a:p>
          <a:p>
            <a:pPr marL="0" indent="0">
              <a:buNone/>
            </a:pPr>
            <a:r>
              <a:rPr lang="nb-NO" sz="1400" dirty="0" smtClean="0">
                <a:latin typeface="+mn-lt"/>
              </a:rPr>
              <a:t>3 Utdanningsledelse og oppfølging </a:t>
            </a:r>
            <a:r>
              <a:rPr lang="nb-NO" sz="1100" dirty="0">
                <a:solidFill>
                  <a:srgbClr val="FF0000"/>
                </a:solidFill>
                <a:latin typeface="+mn-lt"/>
              </a:rPr>
              <a:t>Stf§2-3(3)</a:t>
            </a:r>
            <a:endParaRPr lang="nb-NO" sz="1400" dirty="0" smtClean="0">
              <a:latin typeface="+mn-lt"/>
            </a:endParaRPr>
          </a:p>
          <a:p>
            <a:pPr marL="0" indent="0">
              <a:buNone/>
            </a:pPr>
            <a:r>
              <a:rPr lang="nb-NO" sz="1400" dirty="0" smtClean="0">
                <a:latin typeface="+mn-lt"/>
              </a:rPr>
              <a:t>4 Forskningskobling og fagmiljø tilknyttet studiet </a:t>
            </a:r>
            <a:r>
              <a:rPr lang="nb-NO" sz="1100" dirty="0" err="1">
                <a:solidFill>
                  <a:srgbClr val="FF0000"/>
                </a:solidFill>
                <a:latin typeface="+mn-lt"/>
              </a:rPr>
              <a:t>Stf</a:t>
            </a:r>
            <a:r>
              <a:rPr lang="nb-NO" sz="1100" dirty="0">
                <a:solidFill>
                  <a:srgbClr val="FF0000"/>
                </a:solidFill>
                <a:latin typeface="+mn-lt"/>
              </a:rPr>
              <a:t> §§2-1(2), 2-2(6), 2-3 (1, 2, 4, 5, 6, 7) </a:t>
            </a:r>
          </a:p>
          <a:p>
            <a:pPr marL="0" indent="0">
              <a:buNone/>
            </a:pPr>
            <a:r>
              <a:rPr lang="nb-NO" sz="1400" dirty="0" smtClean="0">
                <a:latin typeface="+mn-lt"/>
              </a:rPr>
              <a:t>5 Samfunnsrelevans og læringsutbytte </a:t>
            </a:r>
            <a:r>
              <a:rPr lang="nb-NO" sz="1100" dirty="0" err="1">
                <a:solidFill>
                  <a:srgbClr val="FF0000"/>
                </a:solidFill>
                <a:latin typeface="+mn-lt"/>
              </a:rPr>
              <a:t>Stf</a:t>
            </a:r>
            <a:r>
              <a:rPr lang="nb-NO" sz="1100" dirty="0">
                <a:solidFill>
                  <a:srgbClr val="FF0000"/>
                </a:solidFill>
                <a:latin typeface="+mn-lt"/>
              </a:rPr>
              <a:t>§§ </a:t>
            </a:r>
            <a:r>
              <a:rPr lang="nb-NO" sz="1100" dirty="0" smtClean="0">
                <a:solidFill>
                  <a:srgbClr val="FF0000"/>
                </a:solidFill>
                <a:latin typeface="+mn-lt"/>
              </a:rPr>
              <a:t>2-1(2</a:t>
            </a:r>
            <a:r>
              <a:rPr lang="nb-NO" sz="1100" dirty="0">
                <a:solidFill>
                  <a:srgbClr val="FF0000"/>
                </a:solidFill>
                <a:latin typeface="+mn-lt"/>
              </a:rPr>
              <a:t>), 2-2(1, 2, 4, 5)</a:t>
            </a:r>
            <a:endParaRPr lang="nb-NO" sz="1400" dirty="0" smtClean="0">
              <a:latin typeface="+mn-lt"/>
            </a:endParaRPr>
          </a:p>
          <a:p>
            <a:pPr marL="0" indent="0">
              <a:buNone/>
            </a:pPr>
            <a:r>
              <a:rPr lang="nb-NO" sz="1400" dirty="0" smtClean="0">
                <a:latin typeface="+mn-lt"/>
              </a:rPr>
              <a:t>5.1 Internasjonalisering </a:t>
            </a:r>
            <a:r>
              <a:rPr lang="nb-NO" sz="1100" dirty="0" err="1">
                <a:solidFill>
                  <a:srgbClr val="FF0000"/>
                </a:solidFill>
                <a:latin typeface="+mn-lt"/>
              </a:rPr>
              <a:t>Stf</a:t>
            </a:r>
            <a:r>
              <a:rPr lang="nb-NO" sz="1100" dirty="0">
                <a:solidFill>
                  <a:srgbClr val="FF0000"/>
                </a:solidFill>
                <a:latin typeface="+mn-lt"/>
              </a:rPr>
              <a:t>§§2-1(2), 2-2(7, 8)</a:t>
            </a:r>
          </a:p>
          <a:p>
            <a:pPr marL="0" indent="0">
              <a:buNone/>
            </a:pPr>
            <a:r>
              <a:rPr lang="nb-NO" sz="1400" dirty="0" smtClean="0">
                <a:latin typeface="+mn-lt"/>
              </a:rPr>
              <a:t>5.2 Rekrutteringsgrunnlag og arbeidsmarked </a:t>
            </a:r>
            <a:r>
              <a:rPr lang="nb-NO" sz="1100" dirty="0" err="1">
                <a:solidFill>
                  <a:srgbClr val="FF0000"/>
                </a:solidFill>
                <a:latin typeface="+mn-lt"/>
              </a:rPr>
              <a:t>Stf</a:t>
            </a:r>
            <a:r>
              <a:rPr lang="nb-NO" sz="1100" dirty="0">
                <a:solidFill>
                  <a:srgbClr val="FF0000"/>
                </a:solidFill>
                <a:latin typeface="+mn-lt"/>
              </a:rPr>
              <a:t> §2-2(2)</a:t>
            </a:r>
            <a:endParaRPr lang="nb-NO" sz="1100" dirty="0" smtClean="0">
              <a:latin typeface="+mn-lt"/>
            </a:endParaRPr>
          </a:p>
          <a:p>
            <a:pPr marL="0" indent="0">
              <a:buNone/>
            </a:pPr>
            <a:r>
              <a:rPr lang="nb-NO" sz="1400" dirty="0" smtClean="0">
                <a:latin typeface="+mn-lt"/>
              </a:rPr>
              <a:t>5.3 Antall studenter</a:t>
            </a:r>
          </a:p>
          <a:p>
            <a:pPr marL="0" indent="0">
              <a:buNone/>
            </a:pPr>
            <a:r>
              <a:rPr lang="nb-NO" sz="1400" dirty="0" smtClean="0">
                <a:latin typeface="+mn-lt"/>
              </a:rPr>
              <a:t>6 Samarbeid ved NTNU eller med eksterne aktører </a:t>
            </a:r>
            <a:r>
              <a:rPr lang="nb-NO" sz="1100" dirty="0" err="1">
                <a:solidFill>
                  <a:srgbClr val="FF0000"/>
                </a:solidFill>
                <a:latin typeface="+mn-lt"/>
              </a:rPr>
              <a:t>Stf</a:t>
            </a:r>
            <a:r>
              <a:rPr lang="nb-NO" sz="1100" dirty="0">
                <a:solidFill>
                  <a:srgbClr val="FF0000"/>
                </a:solidFill>
                <a:latin typeface="+mn-lt"/>
              </a:rPr>
              <a:t> §§2-2(9), 2-3 (7)</a:t>
            </a:r>
            <a:endParaRPr lang="nb-NO" sz="1400" dirty="0">
              <a:solidFill>
                <a:srgbClr val="FF0000"/>
              </a:solidFill>
              <a:latin typeface="+mn-lt"/>
            </a:endParaRPr>
          </a:p>
          <a:p>
            <a:pPr marL="0" indent="0">
              <a:buNone/>
            </a:pPr>
            <a:r>
              <a:rPr lang="nb-NO" sz="1400" dirty="0" smtClean="0">
                <a:latin typeface="+mn-lt"/>
              </a:rPr>
              <a:t>6.1 Samarbeid ved NTNU</a:t>
            </a:r>
          </a:p>
          <a:p>
            <a:pPr marL="0" indent="0">
              <a:buNone/>
            </a:pPr>
            <a:r>
              <a:rPr lang="nb-NO" sz="1400" dirty="0" smtClean="0">
                <a:latin typeface="+mn-lt"/>
              </a:rPr>
              <a:t>6.2 Samarbeid med eksterne aktører</a:t>
            </a:r>
          </a:p>
          <a:p>
            <a:pPr marL="0" indent="0">
              <a:buNone/>
            </a:pPr>
            <a:r>
              <a:rPr lang="nb-NO" sz="1400" dirty="0" smtClean="0">
                <a:latin typeface="+mn-lt"/>
              </a:rPr>
              <a:t>7 Studietilbud med ekstern finansiering</a:t>
            </a:r>
          </a:p>
          <a:p>
            <a:pPr marL="0" indent="0">
              <a:buNone/>
            </a:pPr>
            <a:r>
              <a:rPr lang="nb-NO" sz="1400" dirty="0" smtClean="0">
                <a:latin typeface="+mn-lt"/>
              </a:rPr>
              <a:t>8 Kostnadsberegning og finansiering </a:t>
            </a:r>
            <a:endParaRPr lang="nb-NO" sz="1400" dirty="0">
              <a:latin typeface="+mn-lt"/>
            </a:endParaRPr>
          </a:p>
        </p:txBody>
      </p:sp>
      <p:sp>
        <p:nvSpPr>
          <p:cNvPr id="7" name="Plassholder for innhold 6"/>
          <p:cNvSpPr>
            <a:spLocks noGrp="1"/>
          </p:cNvSpPr>
          <p:nvPr>
            <p:ph sz="half" idx="2"/>
          </p:nvPr>
        </p:nvSpPr>
        <p:spPr>
          <a:xfrm>
            <a:off x="4629150" y="802434"/>
            <a:ext cx="3886200" cy="3830290"/>
          </a:xfrm>
        </p:spPr>
        <p:txBody>
          <a:bodyPr>
            <a:normAutofit/>
          </a:bodyPr>
          <a:lstStyle/>
          <a:p>
            <a:pPr marL="0" indent="0">
              <a:buNone/>
            </a:pPr>
            <a:r>
              <a:rPr lang="nb-NO" sz="1400" u="sng" dirty="0" smtClean="0">
                <a:latin typeface="+mn-lt"/>
              </a:rPr>
              <a:t>Trinn 2 (15.9.):</a:t>
            </a:r>
          </a:p>
          <a:p>
            <a:pPr marL="0" indent="0">
              <a:buNone/>
            </a:pPr>
            <a:r>
              <a:rPr lang="nb-NO" sz="1400" dirty="0" smtClean="0">
                <a:latin typeface="+mn-lt"/>
              </a:rPr>
              <a:t>1.0 Fastsettelse av studieplan </a:t>
            </a:r>
            <a:r>
              <a:rPr lang="nb-NO" sz="1100" dirty="0" err="1">
                <a:solidFill>
                  <a:srgbClr val="FF0000"/>
                </a:solidFill>
                <a:latin typeface="+mn-lt"/>
              </a:rPr>
              <a:t>Stf</a:t>
            </a:r>
            <a:r>
              <a:rPr lang="nb-NO" sz="1100" dirty="0">
                <a:solidFill>
                  <a:srgbClr val="FF0000"/>
                </a:solidFill>
                <a:latin typeface="+mn-lt"/>
              </a:rPr>
              <a:t> §2-1(2)</a:t>
            </a:r>
          </a:p>
          <a:p>
            <a:pPr marL="0" indent="0">
              <a:buNone/>
            </a:pPr>
            <a:r>
              <a:rPr lang="nb-NO" sz="1400" dirty="0" smtClean="0">
                <a:latin typeface="+mn-lt"/>
              </a:rPr>
              <a:t>1.1 Nasjonale rammeplaner </a:t>
            </a:r>
            <a:r>
              <a:rPr lang="nb-NO" sz="1100" dirty="0" err="1">
                <a:solidFill>
                  <a:srgbClr val="FF0000"/>
                </a:solidFill>
                <a:latin typeface="+mn-lt"/>
              </a:rPr>
              <a:t>Stf</a:t>
            </a:r>
            <a:r>
              <a:rPr lang="nb-NO" sz="1100" dirty="0">
                <a:solidFill>
                  <a:srgbClr val="FF0000"/>
                </a:solidFill>
                <a:latin typeface="+mn-lt"/>
              </a:rPr>
              <a:t> §2-1(1)</a:t>
            </a:r>
          </a:p>
          <a:p>
            <a:pPr marL="0" indent="0">
              <a:buNone/>
            </a:pPr>
            <a:r>
              <a:rPr lang="nb-NO" sz="1400" dirty="0" smtClean="0">
                <a:latin typeface="+mn-lt"/>
              </a:rPr>
              <a:t>1.2 Studiets innhold og oppbygning </a:t>
            </a:r>
            <a:r>
              <a:rPr lang="nb-NO" sz="1100" dirty="0" err="1" smtClean="0">
                <a:solidFill>
                  <a:srgbClr val="FF0000"/>
                </a:solidFill>
                <a:latin typeface="+mn-lt"/>
              </a:rPr>
              <a:t>Stf</a:t>
            </a:r>
            <a:r>
              <a:rPr lang="nb-NO" sz="1100" dirty="0" smtClean="0">
                <a:solidFill>
                  <a:srgbClr val="FF0000"/>
                </a:solidFill>
                <a:latin typeface="+mn-lt"/>
              </a:rPr>
              <a:t> §</a:t>
            </a:r>
            <a:r>
              <a:rPr lang="nb-NO" sz="1100" dirty="0">
                <a:solidFill>
                  <a:srgbClr val="FF0000"/>
                </a:solidFill>
                <a:latin typeface="+mn-lt"/>
              </a:rPr>
              <a:t>2-2</a:t>
            </a:r>
          </a:p>
          <a:p>
            <a:pPr marL="0" indent="0">
              <a:buNone/>
            </a:pPr>
            <a:r>
              <a:rPr lang="nb-NO" sz="1400" dirty="0" smtClean="0">
                <a:latin typeface="+mn-lt"/>
              </a:rPr>
              <a:t>1.2.1 Innholdsfortegnelse studieplan</a:t>
            </a:r>
          </a:p>
          <a:p>
            <a:pPr marL="0" indent="0">
              <a:buNone/>
            </a:pPr>
            <a:endParaRPr lang="nb-NO" sz="1400" dirty="0">
              <a:latin typeface="+mn-lt"/>
            </a:endParaRPr>
          </a:p>
        </p:txBody>
      </p:sp>
      <p:sp>
        <p:nvSpPr>
          <p:cNvPr id="8" name="Rektangel 7"/>
          <p:cNvSpPr/>
          <p:nvPr/>
        </p:nvSpPr>
        <p:spPr>
          <a:xfrm>
            <a:off x="4629151" y="2251788"/>
            <a:ext cx="4514849" cy="28917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nb-NO" sz="900" b="1" dirty="0">
                <a:solidFill>
                  <a:srgbClr val="FF0000"/>
                </a:solidFill>
              </a:rPr>
              <a:t>Innholdsfortegnelse studieplan </a:t>
            </a:r>
          </a:p>
          <a:p>
            <a:pPr lvl="0"/>
            <a:r>
              <a:rPr lang="nb-NO" sz="900" dirty="0">
                <a:solidFill>
                  <a:srgbClr val="FF0000"/>
                </a:solidFill>
              </a:rPr>
              <a:t>Navn på studieprogram</a:t>
            </a:r>
          </a:p>
          <a:p>
            <a:pPr lvl="0"/>
            <a:r>
              <a:rPr lang="nb-NO" sz="900" dirty="0">
                <a:solidFill>
                  <a:srgbClr val="FF0000"/>
                </a:solidFill>
              </a:rPr>
              <a:t>Opptakskrav</a:t>
            </a:r>
          </a:p>
          <a:p>
            <a:pPr lvl="0"/>
            <a:r>
              <a:rPr lang="nb-NO" sz="900" dirty="0">
                <a:solidFill>
                  <a:srgbClr val="FF0000"/>
                </a:solidFill>
              </a:rPr>
              <a:t>Godkjent</a:t>
            </a:r>
          </a:p>
          <a:p>
            <a:pPr lvl="0"/>
            <a:r>
              <a:rPr lang="nb-NO" sz="900" dirty="0">
                <a:solidFill>
                  <a:srgbClr val="FF0000"/>
                </a:solidFill>
              </a:rPr>
              <a:t>Innledning, inkludert rammeplanhenvisning</a:t>
            </a:r>
          </a:p>
          <a:p>
            <a:pPr lvl="0"/>
            <a:r>
              <a:rPr lang="nb-NO" sz="900" dirty="0">
                <a:solidFill>
                  <a:srgbClr val="FF0000"/>
                </a:solidFill>
              </a:rPr>
              <a:t>Læringsutbytte</a:t>
            </a:r>
          </a:p>
          <a:p>
            <a:pPr lvl="0"/>
            <a:r>
              <a:rPr lang="nb-NO" sz="900" dirty="0">
                <a:solidFill>
                  <a:srgbClr val="FF0000"/>
                </a:solidFill>
              </a:rPr>
              <a:t>Varighet, omfang og nivå</a:t>
            </a:r>
          </a:p>
          <a:p>
            <a:pPr lvl="0"/>
            <a:r>
              <a:rPr lang="nb-NO" sz="900" dirty="0">
                <a:solidFill>
                  <a:srgbClr val="FF0000"/>
                </a:solidFill>
              </a:rPr>
              <a:t>Oppbygging av studiet</a:t>
            </a:r>
          </a:p>
          <a:p>
            <a:pPr lvl="0"/>
            <a:r>
              <a:rPr lang="nb-NO" sz="900" dirty="0">
                <a:solidFill>
                  <a:srgbClr val="FF0000"/>
                </a:solidFill>
              </a:rPr>
              <a:t>Læringsformer</a:t>
            </a:r>
          </a:p>
          <a:p>
            <a:pPr lvl="0"/>
            <a:r>
              <a:rPr lang="nb-NO" sz="900" dirty="0">
                <a:solidFill>
                  <a:srgbClr val="FF0000"/>
                </a:solidFill>
              </a:rPr>
              <a:t>Vurderingsformer</a:t>
            </a:r>
          </a:p>
          <a:p>
            <a:pPr lvl="0"/>
            <a:r>
              <a:rPr lang="nb-NO" sz="900" dirty="0">
                <a:solidFill>
                  <a:srgbClr val="FF0000"/>
                </a:solidFill>
              </a:rPr>
              <a:t>Internasjonalisering</a:t>
            </a:r>
          </a:p>
          <a:p>
            <a:pPr lvl="0"/>
            <a:r>
              <a:rPr lang="nb-NO" sz="900" dirty="0">
                <a:solidFill>
                  <a:srgbClr val="FF0000"/>
                </a:solidFill>
              </a:rPr>
              <a:t>Entreprenørskap, innovasjon og nytenkning</a:t>
            </a:r>
          </a:p>
          <a:p>
            <a:pPr lvl="0"/>
            <a:r>
              <a:rPr lang="nb-NO" sz="900" dirty="0">
                <a:solidFill>
                  <a:srgbClr val="FF0000"/>
                </a:solidFill>
              </a:rPr>
              <a:t>Yrkesmuligheter / videre studier</a:t>
            </a:r>
          </a:p>
          <a:p>
            <a:pPr lvl="0"/>
            <a:r>
              <a:rPr lang="nb-NO" sz="900" dirty="0">
                <a:solidFill>
                  <a:srgbClr val="FF0000"/>
                </a:solidFill>
              </a:rPr>
              <a:t>Praksisstudier</a:t>
            </a:r>
          </a:p>
          <a:p>
            <a:pPr lvl="0"/>
            <a:r>
              <a:rPr lang="nb-NO" sz="900" dirty="0">
                <a:solidFill>
                  <a:srgbClr val="FF0000"/>
                </a:solidFill>
              </a:rPr>
              <a:t>Krav om skikkethet</a:t>
            </a:r>
          </a:p>
          <a:p>
            <a:pPr lvl="0"/>
            <a:r>
              <a:rPr lang="nb-NO" sz="900" dirty="0">
                <a:solidFill>
                  <a:srgbClr val="FF0000"/>
                </a:solidFill>
              </a:rPr>
              <a:t>Spesielle krav og betingelser</a:t>
            </a:r>
          </a:p>
          <a:p>
            <a:pPr lvl="0"/>
            <a:r>
              <a:rPr lang="nb-NO" sz="900" dirty="0">
                <a:solidFill>
                  <a:srgbClr val="FF0000"/>
                </a:solidFill>
              </a:rPr>
              <a:t>Andre relevante opplysninger</a:t>
            </a:r>
          </a:p>
          <a:p>
            <a:r>
              <a:rPr lang="nb-NO" sz="900" dirty="0">
                <a:solidFill>
                  <a:srgbClr val="FF0000"/>
                </a:solidFill>
              </a:rPr>
              <a:t/>
            </a:r>
            <a:br>
              <a:rPr lang="nb-NO" sz="900" dirty="0">
                <a:solidFill>
                  <a:srgbClr val="FF0000"/>
                </a:solidFill>
              </a:rPr>
            </a:br>
            <a:r>
              <a:rPr lang="nb-NO" sz="900" dirty="0">
                <a:solidFill>
                  <a:srgbClr val="FF0000"/>
                </a:solidFill>
              </a:rPr>
              <a:t> </a:t>
            </a:r>
          </a:p>
          <a:p>
            <a:endParaRPr lang="nb-NO" sz="900" b="1" dirty="0">
              <a:solidFill>
                <a:srgbClr val="FF0000"/>
              </a:solidFill>
            </a:endParaRPr>
          </a:p>
          <a:p>
            <a:r>
              <a:rPr lang="nb-NO" sz="900" b="1" dirty="0">
                <a:solidFill>
                  <a:srgbClr val="FF0000"/>
                </a:solidFill>
              </a:rPr>
              <a:t>Innholdsfortegnelse emnebeskrivelse</a:t>
            </a:r>
          </a:p>
          <a:p>
            <a:pPr lvl="0"/>
            <a:r>
              <a:rPr lang="nb-NO" sz="900" dirty="0">
                <a:solidFill>
                  <a:srgbClr val="FF0000"/>
                </a:solidFill>
              </a:rPr>
              <a:t>Emnenavn</a:t>
            </a:r>
          </a:p>
          <a:p>
            <a:pPr lvl="0"/>
            <a:r>
              <a:rPr lang="nb-NO" sz="900" dirty="0">
                <a:solidFill>
                  <a:srgbClr val="FF0000"/>
                </a:solidFill>
              </a:rPr>
              <a:t>Studiepoeng</a:t>
            </a:r>
          </a:p>
          <a:p>
            <a:pPr lvl="0"/>
            <a:r>
              <a:rPr lang="nb-NO" sz="900" dirty="0">
                <a:solidFill>
                  <a:srgbClr val="FF0000"/>
                </a:solidFill>
              </a:rPr>
              <a:t>Læringsutbytte</a:t>
            </a:r>
          </a:p>
          <a:p>
            <a:pPr lvl="0"/>
            <a:r>
              <a:rPr lang="nb-NO" sz="900" dirty="0">
                <a:solidFill>
                  <a:srgbClr val="FF0000"/>
                </a:solidFill>
              </a:rPr>
              <a:t>Nivå</a:t>
            </a:r>
          </a:p>
          <a:p>
            <a:pPr lvl="0"/>
            <a:r>
              <a:rPr lang="nb-NO" sz="900" dirty="0">
                <a:solidFill>
                  <a:srgbClr val="FF0000"/>
                </a:solidFill>
              </a:rPr>
              <a:t>Undervisningssemester</a:t>
            </a:r>
          </a:p>
          <a:p>
            <a:pPr lvl="0"/>
            <a:r>
              <a:rPr lang="nb-NO" sz="900" dirty="0">
                <a:solidFill>
                  <a:srgbClr val="FF0000"/>
                </a:solidFill>
              </a:rPr>
              <a:t>Undervisningsspråk</a:t>
            </a:r>
          </a:p>
          <a:p>
            <a:pPr lvl="0"/>
            <a:r>
              <a:rPr lang="nb-NO" sz="900" dirty="0">
                <a:solidFill>
                  <a:srgbClr val="FF0000"/>
                </a:solidFill>
              </a:rPr>
              <a:t>Forkunnskapskrav, adgangsbegrensning og studierettskrav</a:t>
            </a:r>
          </a:p>
          <a:p>
            <a:pPr lvl="0"/>
            <a:r>
              <a:rPr lang="nb-NO" sz="900" dirty="0">
                <a:solidFill>
                  <a:srgbClr val="FF0000"/>
                </a:solidFill>
              </a:rPr>
              <a:t>Anbefalt forkunnskapskrav</a:t>
            </a:r>
          </a:p>
          <a:p>
            <a:pPr lvl="0"/>
            <a:r>
              <a:rPr lang="nb-NO" sz="900" dirty="0">
                <a:solidFill>
                  <a:srgbClr val="FF0000"/>
                </a:solidFill>
              </a:rPr>
              <a:t>Faginnhold</a:t>
            </a:r>
          </a:p>
          <a:p>
            <a:pPr lvl="0"/>
            <a:r>
              <a:rPr lang="nb-NO" sz="900" dirty="0">
                <a:solidFill>
                  <a:srgbClr val="FF0000"/>
                </a:solidFill>
              </a:rPr>
              <a:t>Læringsformer</a:t>
            </a:r>
          </a:p>
          <a:p>
            <a:pPr lvl="0"/>
            <a:r>
              <a:rPr lang="nb-NO" sz="900" dirty="0">
                <a:solidFill>
                  <a:srgbClr val="FF0000"/>
                </a:solidFill>
              </a:rPr>
              <a:t>Obligatoriske aktiviteter</a:t>
            </a:r>
          </a:p>
          <a:p>
            <a:pPr lvl="0"/>
            <a:r>
              <a:rPr lang="nb-NO" sz="900" dirty="0">
                <a:solidFill>
                  <a:srgbClr val="FF0000"/>
                </a:solidFill>
              </a:rPr>
              <a:t>Vurderingsform og karakterskala</a:t>
            </a:r>
          </a:p>
          <a:p>
            <a:pPr lvl="0"/>
            <a:r>
              <a:rPr lang="nb-NO" sz="900" dirty="0">
                <a:solidFill>
                  <a:srgbClr val="FF0000"/>
                </a:solidFill>
              </a:rPr>
              <a:t>Studiepoengreduksjon</a:t>
            </a:r>
          </a:p>
          <a:p>
            <a:pPr lvl="0"/>
            <a:r>
              <a:rPr lang="nb-NO" sz="900" dirty="0" err="1">
                <a:solidFill>
                  <a:srgbClr val="FF0000"/>
                </a:solidFill>
              </a:rPr>
              <a:t>Emneansvarlig</a:t>
            </a:r>
            <a:endParaRPr lang="nb-NO" sz="900" dirty="0">
              <a:solidFill>
                <a:srgbClr val="FF0000"/>
              </a:solidFill>
            </a:endParaRPr>
          </a:p>
          <a:p>
            <a:pPr lvl="0"/>
            <a:r>
              <a:rPr lang="nb-NO" sz="900" dirty="0">
                <a:solidFill>
                  <a:srgbClr val="FF0000"/>
                </a:solidFill>
              </a:rPr>
              <a:t>Ansvarlig enhet</a:t>
            </a:r>
          </a:p>
          <a:p>
            <a:pPr lvl="0"/>
            <a:r>
              <a:rPr lang="nb-NO" sz="900" dirty="0">
                <a:solidFill>
                  <a:srgbClr val="FF0000"/>
                </a:solidFill>
              </a:rPr>
              <a:t>Andre relevante opplysninger</a:t>
            </a:r>
          </a:p>
          <a:p>
            <a:r>
              <a:rPr lang="nb-NO" sz="900" dirty="0">
                <a:solidFill>
                  <a:srgbClr val="FF0000"/>
                </a:solidFill>
              </a:rPr>
              <a:t/>
            </a:r>
            <a:br>
              <a:rPr lang="nb-NO" sz="900" dirty="0">
                <a:solidFill>
                  <a:srgbClr val="FF0000"/>
                </a:solidFill>
              </a:rPr>
            </a:br>
            <a:r>
              <a:rPr lang="nb-NO" sz="900" dirty="0">
                <a:solidFill>
                  <a:srgbClr val="FF0000"/>
                </a:solidFill>
              </a:rPr>
              <a:t> </a:t>
            </a:r>
          </a:p>
        </p:txBody>
      </p:sp>
    </p:spTree>
    <p:extLst>
      <p:ext uri="{BB962C8B-B14F-4D97-AF65-F5344CB8AC3E}">
        <p14:creationId xmlns:p14="http://schemas.microsoft.com/office/powerpoint/2010/main" val="121450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a:xfrm>
            <a:off x="587229" y="256924"/>
            <a:ext cx="6430911" cy="972741"/>
          </a:xfrm>
        </p:spPr>
        <p:txBody>
          <a:bodyPr>
            <a:normAutofit fontScale="90000"/>
          </a:bodyPr>
          <a:lstStyle/>
          <a:p>
            <a:pPr eaLnBrk="1" hangingPunct="1"/>
            <a:r>
              <a:rPr lang="nb-NO" altLang="nb-NO" dirty="0" smtClean="0">
                <a:latin typeface="Arial" panose="020B0604020202020204" pitchFamily="34" charset="0"/>
                <a:cs typeface="Arial" panose="020B0604020202020204" pitchFamily="34" charset="0"/>
              </a:rPr>
              <a:t>Frister kvalitetsmelding 2017-18</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382" y="1633538"/>
            <a:ext cx="3045619" cy="270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kstSylinder 8"/>
          <p:cNvSpPr txBox="1">
            <a:spLocks noChangeArrowheads="1"/>
          </p:cNvSpPr>
          <p:nvPr/>
        </p:nvSpPr>
        <p:spPr bwMode="auto">
          <a:xfrm>
            <a:off x="1303735" y="2120503"/>
            <a:ext cx="1981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b-NO" altLang="nb-NO" sz="1050" b="1" dirty="0">
                <a:solidFill>
                  <a:srgbClr val="000000"/>
                </a:solidFill>
                <a:latin typeface="Calibri" panose="020F0502020204030204" pitchFamily="34" charset="0"/>
              </a:rPr>
              <a:t>Oktober 2018 (ultimo):</a:t>
            </a:r>
          </a:p>
          <a:p>
            <a:pPr algn="r" eaLnBrk="1" hangingPunct="1">
              <a:spcBef>
                <a:spcPct val="0"/>
              </a:spcBef>
              <a:buFontTx/>
              <a:buNone/>
            </a:pPr>
            <a:r>
              <a:rPr lang="nb-NO" altLang="nb-NO" sz="1050" dirty="0">
                <a:solidFill>
                  <a:srgbClr val="C00000"/>
                </a:solidFill>
                <a:latin typeface="Calibri" panose="020F0502020204030204" pitchFamily="34" charset="0"/>
              </a:rPr>
              <a:t>Rektor </a:t>
            </a:r>
            <a:r>
              <a:rPr lang="nb-NO" altLang="nb-NO" sz="1050" dirty="0" err="1" smtClean="0">
                <a:solidFill>
                  <a:srgbClr val="C00000"/>
                </a:solidFill>
                <a:latin typeface="Calibri" panose="020F0502020204030204" pitchFamily="34" charset="0"/>
              </a:rPr>
              <a:t>tilgjengeliggjør</a:t>
            </a:r>
            <a:r>
              <a:rPr lang="nb-NO" altLang="nb-NO" sz="1050" dirty="0" smtClean="0">
                <a:solidFill>
                  <a:srgbClr val="C00000"/>
                </a:solidFill>
                <a:latin typeface="Calibri" panose="020F0502020204030204" pitchFamily="34" charset="0"/>
              </a:rPr>
              <a:t> </a:t>
            </a:r>
            <a:r>
              <a:rPr lang="nb-NO" altLang="nb-NO" sz="1050" dirty="0">
                <a:solidFill>
                  <a:srgbClr val="C00000"/>
                </a:solidFill>
                <a:latin typeface="Calibri" panose="020F0502020204030204" pitchFamily="34" charset="0"/>
              </a:rPr>
              <a:t>datagrunnlag til bruk i kvalitetsmelding </a:t>
            </a:r>
          </a:p>
          <a:p>
            <a:pPr algn="r" eaLnBrk="1" hangingPunct="1">
              <a:spcBef>
                <a:spcPct val="0"/>
              </a:spcBef>
              <a:buFontTx/>
              <a:buNone/>
            </a:pPr>
            <a:r>
              <a:rPr lang="nb-NO" altLang="nb-NO" sz="1050" dirty="0">
                <a:solidFill>
                  <a:srgbClr val="C00000"/>
                </a:solidFill>
                <a:latin typeface="Calibri" panose="020F0502020204030204" pitchFamily="34" charset="0"/>
              </a:rPr>
              <a:t>(DBH-rapportering 15.10</a:t>
            </a:r>
            <a:r>
              <a:rPr lang="nb-NO" altLang="nb-NO" sz="1050" dirty="0">
                <a:solidFill>
                  <a:srgbClr val="000000"/>
                </a:solidFill>
                <a:latin typeface="Calibri" panose="020F0502020204030204" pitchFamily="34" charset="0"/>
              </a:rPr>
              <a:t>)</a:t>
            </a:r>
          </a:p>
          <a:p>
            <a:pPr algn="r" eaLnBrk="1" hangingPunct="1">
              <a:spcBef>
                <a:spcPct val="0"/>
              </a:spcBef>
              <a:buFontTx/>
              <a:buNone/>
            </a:pPr>
            <a:endParaRPr lang="nb-NO" altLang="nb-NO" sz="1050" b="1" dirty="0">
              <a:solidFill>
                <a:srgbClr val="000000"/>
              </a:solidFill>
              <a:latin typeface="Calibri" panose="020F0502020204030204" pitchFamily="34" charset="0"/>
            </a:endParaRPr>
          </a:p>
        </p:txBody>
      </p:sp>
      <p:sp>
        <p:nvSpPr>
          <p:cNvPr id="7173" name="TekstSylinder 10"/>
          <p:cNvSpPr txBox="1">
            <a:spLocks noChangeArrowheads="1"/>
          </p:cNvSpPr>
          <p:nvPr/>
        </p:nvSpPr>
        <p:spPr bwMode="auto">
          <a:xfrm>
            <a:off x="5895975" y="2333626"/>
            <a:ext cx="19347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b-NO" altLang="nb-NO" sz="1050" b="1" dirty="0">
                <a:solidFill>
                  <a:srgbClr val="000000"/>
                </a:solidFill>
                <a:latin typeface="Calibri" panose="020F0502020204030204" pitchFamily="34" charset="0"/>
              </a:rPr>
              <a:t>Mars 2019: </a:t>
            </a:r>
          </a:p>
          <a:p>
            <a:pPr eaLnBrk="1" hangingPunct="1">
              <a:spcBef>
                <a:spcPct val="0"/>
              </a:spcBef>
              <a:buFontTx/>
              <a:buNone/>
            </a:pPr>
            <a:r>
              <a:rPr lang="nb-NO" altLang="nb-NO" sz="1050" dirty="0">
                <a:solidFill>
                  <a:srgbClr val="000000"/>
                </a:solidFill>
                <a:latin typeface="Calibri" panose="020F0502020204030204" pitchFamily="34" charset="0"/>
              </a:rPr>
              <a:t>Rektor legger fram NTNUs </a:t>
            </a:r>
            <a:br>
              <a:rPr lang="nb-NO" altLang="nb-NO" sz="1050" dirty="0">
                <a:solidFill>
                  <a:srgbClr val="000000"/>
                </a:solidFill>
                <a:latin typeface="Calibri" panose="020F0502020204030204" pitchFamily="34" charset="0"/>
              </a:rPr>
            </a:br>
            <a:r>
              <a:rPr lang="nb-NO" altLang="nb-NO" sz="1050" dirty="0">
                <a:solidFill>
                  <a:srgbClr val="000000"/>
                </a:solidFill>
                <a:latin typeface="Calibri" panose="020F0502020204030204" pitchFamily="34" charset="0"/>
              </a:rPr>
              <a:t>kvalitetsmelding for styret </a:t>
            </a:r>
          </a:p>
          <a:p>
            <a:pPr eaLnBrk="1" hangingPunct="1">
              <a:spcBef>
                <a:spcPct val="0"/>
              </a:spcBef>
              <a:buFontTx/>
              <a:buNone/>
            </a:pPr>
            <a:r>
              <a:rPr lang="nb-NO" altLang="nb-NO" sz="1050" dirty="0">
                <a:solidFill>
                  <a:srgbClr val="000000"/>
                </a:solidFill>
                <a:latin typeface="Calibri" panose="020F0502020204030204" pitchFamily="34" charset="0"/>
              </a:rPr>
              <a:t>14. mars</a:t>
            </a:r>
          </a:p>
          <a:p>
            <a:pPr eaLnBrk="1" hangingPunct="1">
              <a:spcBef>
                <a:spcPct val="0"/>
              </a:spcBef>
              <a:buFontTx/>
              <a:buNone/>
            </a:pPr>
            <a:endParaRPr lang="nb-NO" altLang="nb-NO" sz="1050" noProof="1">
              <a:solidFill>
                <a:srgbClr val="000000"/>
              </a:solidFill>
              <a:latin typeface="Calibri" panose="020F0502020204030204" pitchFamily="34" charset="0"/>
            </a:endParaRPr>
          </a:p>
          <a:p>
            <a:pPr eaLnBrk="1" hangingPunct="1">
              <a:spcBef>
                <a:spcPct val="0"/>
              </a:spcBef>
              <a:buFontTx/>
              <a:buNone/>
            </a:pPr>
            <a:r>
              <a:rPr lang="nb-NO" altLang="nb-NO" sz="1050" dirty="0">
                <a:latin typeface="Calibri" panose="020F0502020204030204" pitchFamily="34" charset="0"/>
              </a:rPr>
              <a:t>Prorektors utdanningsdialog-</a:t>
            </a:r>
          </a:p>
          <a:p>
            <a:pPr eaLnBrk="1" hangingPunct="1">
              <a:spcBef>
                <a:spcPct val="0"/>
              </a:spcBef>
              <a:buFontTx/>
              <a:buNone/>
            </a:pPr>
            <a:r>
              <a:rPr lang="nb-NO" altLang="nb-NO" sz="1050" noProof="1">
                <a:latin typeface="Calibri" panose="020F0502020204030204" pitchFamily="34" charset="0"/>
              </a:rPr>
              <a:t>møter med fakultetsledelsen </a:t>
            </a:r>
          </a:p>
          <a:p>
            <a:pPr eaLnBrk="1" hangingPunct="1">
              <a:spcBef>
                <a:spcPct val="0"/>
              </a:spcBef>
              <a:buFontTx/>
              <a:buNone/>
            </a:pPr>
            <a:r>
              <a:rPr lang="nb-NO" altLang="nb-NO" sz="1050" noProof="1">
                <a:latin typeface="Calibri" panose="020F0502020204030204" pitchFamily="34" charset="0"/>
              </a:rPr>
              <a:t>om kvalitet i portefølje </a:t>
            </a:r>
          </a:p>
        </p:txBody>
      </p:sp>
      <p:sp>
        <p:nvSpPr>
          <p:cNvPr id="7174" name="TekstSylinder 11"/>
          <p:cNvSpPr txBox="1">
            <a:spLocks noChangeArrowheads="1"/>
          </p:cNvSpPr>
          <p:nvPr/>
        </p:nvSpPr>
        <p:spPr bwMode="auto">
          <a:xfrm>
            <a:off x="4813698" y="1109663"/>
            <a:ext cx="256460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b-NO" altLang="nb-NO" sz="1050" b="1">
                <a:solidFill>
                  <a:srgbClr val="000000"/>
                </a:solidFill>
                <a:latin typeface="Calibri" panose="020F0502020204030204" pitchFamily="34" charset="0"/>
              </a:rPr>
              <a:t>Januar 2019: </a:t>
            </a:r>
          </a:p>
          <a:p>
            <a:pPr eaLnBrk="1" hangingPunct="1">
              <a:spcBef>
                <a:spcPct val="0"/>
              </a:spcBef>
              <a:buFontTx/>
              <a:buNone/>
            </a:pPr>
            <a:r>
              <a:rPr lang="nb-NO" altLang="nb-NO" sz="1050">
                <a:solidFill>
                  <a:srgbClr val="000000"/>
                </a:solidFill>
                <a:latin typeface="Calibri" panose="020F0502020204030204" pitchFamily="34" charset="0"/>
              </a:rPr>
              <a:t>Fakultetene (senest 14.1) og utvalgene (30.1) sender kvalitetsmelding til rektor</a:t>
            </a:r>
          </a:p>
        </p:txBody>
      </p:sp>
      <p:sp>
        <p:nvSpPr>
          <p:cNvPr id="5" name="Ellipse 4"/>
          <p:cNvSpPr/>
          <p:nvPr/>
        </p:nvSpPr>
        <p:spPr>
          <a:xfrm>
            <a:off x="5514975" y="2563416"/>
            <a:ext cx="361950" cy="227409"/>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nb-NO" sz="1350">
              <a:solidFill>
                <a:prstClr val="white"/>
              </a:solidFill>
            </a:endParaRPr>
          </a:p>
        </p:txBody>
      </p:sp>
      <p:sp>
        <p:nvSpPr>
          <p:cNvPr id="13" name="Ellipse 12"/>
          <p:cNvSpPr/>
          <p:nvPr/>
        </p:nvSpPr>
        <p:spPr>
          <a:xfrm>
            <a:off x="3262313" y="2563416"/>
            <a:ext cx="361950" cy="227409"/>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nb-NO" sz="1350">
              <a:solidFill>
                <a:prstClr val="white"/>
              </a:solidFill>
            </a:endParaRPr>
          </a:p>
        </p:txBody>
      </p:sp>
      <p:sp>
        <p:nvSpPr>
          <p:cNvPr id="15" name="Ellipse 14"/>
          <p:cNvSpPr/>
          <p:nvPr/>
        </p:nvSpPr>
        <p:spPr>
          <a:xfrm>
            <a:off x="4687491" y="1740694"/>
            <a:ext cx="361950" cy="227410"/>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nb-NO" sz="1350">
              <a:solidFill>
                <a:prstClr val="white"/>
              </a:solidFill>
            </a:endParaRPr>
          </a:p>
        </p:txBody>
      </p:sp>
      <p:sp>
        <p:nvSpPr>
          <p:cNvPr id="17" name="Ellipse 16"/>
          <p:cNvSpPr/>
          <p:nvPr/>
        </p:nvSpPr>
        <p:spPr>
          <a:xfrm>
            <a:off x="3288506" y="3188494"/>
            <a:ext cx="361950" cy="226219"/>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nb-NO" sz="1350">
              <a:solidFill>
                <a:prstClr val="white"/>
              </a:solidFill>
            </a:endParaRPr>
          </a:p>
        </p:txBody>
      </p:sp>
      <p:sp>
        <p:nvSpPr>
          <p:cNvPr id="7179" name="TekstSylinder 17"/>
          <p:cNvSpPr txBox="1">
            <a:spLocks noChangeArrowheads="1"/>
          </p:cNvSpPr>
          <p:nvPr/>
        </p:nvSpPr>
        <p:spPr bwMode="auto">
          <a:xfrm>
            <a:off x="770334" y="3176588"/>
            <a:ext cx="242649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b-NO" altLang="nb-NO" sz="1050" b="1">
                <a:solidFill>
                  <a:srgbClr val="000000"/>
                </a:solidFill>
                <a:latin typeface="Calibri" panose="020F0502020204030204" pitchFamily="34" charset="0"/>
              </a:rPr>
              <a:t>September 2018 (medio):</a:t>
            </a:r>
          </a:p>
          <a:p>
            <a:pPr algn="r" eaLnBrk="1" hangingPunct="1">
              <a:spcBef>
                <a:spcPct val="0"/>
              </a:spcBef>
              <a:buFontTx/>
              <a:buNone/>
            </a:pPr>
            <a:r>
              <a:rPr lang="nb-NO" altLang="nb-NO" sz="1050">
                <a:solidFill>
                  <a:srgbClr val="000000"/>
                </a:solidFill>
                <a:latin typeface="Calibri" panose="020F0502020204030204" pitchFamily="34" charset="0"/>
              </a:rPr>
              <a:t>Rektor sender bestilling på kvalitetsmelding for </a:t>
            </a:r>
          </a:p>
          <a:p>
            <a:pPr algn="r" eaLnBrk="1" hangingPunct="1">
              <a:spcBef>
                <a:spcPct val="0"/>
              </a:spcBef>
              <a:buFontTx/>
              <a:buNone/>
            </a:pPr>
            <a:r>
              <a:rPr lang="nb-NO" altLang="nb-NO" sz="1050">
                <a:solidFill>
                  <a:srgbClr val="000000"/>
                </a:solidFill>
                <a:latin typeface="Calibri" panose="020F0502020204030204" pitchFamily="34" charset="0"/>
              </a:rPr>
              <a:t>2017-18</a:t>
            </a:r>
            <a:endParaRPr lang="nb-NO" altLang="nb-NO" sz="1050" noProof="1">
              <a:solidFill>
                <a:srgbClr val="000000"/>
              </a:solidFill>
              <a:latin typeface="Calibri" panose="020F0502020204030204" pitchFamily="34" charset="0"/>
            </a:endParaRPr>
          </a:p>
          <a:p>
            <a:pPr algn="r" eaLnBrk="1" hangingPunct="1">
              <a:spcBef>
                <a:spcPct val="0"/>
              </a:spcBef>
              <a:buFontTx/>
              <a:buNone/>
            </a:pPr>
            <a:endParaRPr lang="nb-NO" altLang="nb-NO" sz="1050">
              <a:solidFill>
                <a:srgbClr val="000000"/>
              </a:solidFill>
              <a:latin typeface="Calibri" panose="020F0502020204030204" pitchFamily="34" charset="0"/>
            </a:endParaRPr>
          </a:p>
        </p:txBody>
      </p:sp>
    </p:spTree>
    <p:extLst>
      <p:ext uri="{BB962C8B-B14F-4D97-AF65-F5344CB8AC3E}">
        <p14:creationId xmlns:p14="http://schemas.microsoft.com/office/powerpoint/2010/main" val="325134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p:cNvSpPr>
            <a:spLocks noGrp="1"/>
          </p:cNvSpPr>
          <p:nvPr>
            <p:ph idx="1"/>
          </p:nvPr>
        </p:nvSpPr>
        <p:spPr>
          <a:xfrm>
            <a:off x="137885" y="355600"/>
            <a:ext cx="9144000" cy="4615891"/>
          </a:xfrm>
        </p:spPr>
        <p:txBody>
          <a:bodyPr>
            <a:noAutofit/>
          </a:bodyPr>
          <a:lstStyle/>
          <a:p>
            <a:pPr marL="0" indent="0">
              <a:spcBef>
                <a:spcPts val="0"/>
              </a:spcBef>
              <a:buNone/>
            </a:pPr>
            <a:r>
              <a:rPr lang="nb-NO" sz="1500" b="1" dirty="0">
                <a:latin typeface="+mn-lt"/>
              </a:rPr>
              <a:t>Ett NTNU</a:t>
            </a:r>
            <a:endParaRPr lang="nb-NO" sz="1500" dirty="0">
              <a:latin typeface="+mn-lt"/>
            </a:endParaRPr>
          </a:p>
          <a:p>
            <a:pPr marL="457200" indent="-457200">
              <a:spcBef>
                <a:spcPts val="0"/>
              </a:spcBef>
              <a:buFont typeface="+mj-lt"/>
              <a:buAutoNum type="arabicPeriod"/>
            </a:pPr>
            <a:r>
              <a:rPr lang="nb-NO" sz="1500" dirty="0">
                <a:latin typeface="+mn-lt"/>
              </a:rPr>
              <a:t>Vi skal videreutvikle organisasjonen og implementere ny strategi</a:t>
            </a:r>
          </a:p>
          <a:p>
            <a:pPr marL="457200" indent="-457200">
              <a:spcBef>
                <a:spcPts val="0"/>
              </a:spcBef>
              <a:buFont typeface="+mj-lt"/>
              <a:buAutoNum type="arabicPeriod"/>
            </a:pPr>
            <a:r>
              <a:rPr lang="nb-NO" sz="1500" i="1" dirty="0">
                <a:latin typeface="+mn-lt"/>
              </a:rPr>
              <a:t>Vi skal heve kvaliteten i studieporteføljen gjennom samordning og effektivisering.</a:t>
            </a:r>
          </a:p>
          <a:p>
            <a:pPr marL="457200" indent="-457200">
              <a:spcBef>
                <a:spcPts val="0"/>
              </a:spcBef>
              <a:buFont typeface="+mj-lt"/>
              <a:buAutoNum type="arabicPeriod"/>
            </a:pPr>
            <a:r>
              <a:rPr lang="nb-NO" sz="1500" dirty="0">
                <a:latin typeface="+mn-lt"/>
              </a:rPr>
              <a:t>Vi skal forbedre, standardisere og digitalisere utvalgte arbeidsprosesser.</a:t>
            </a:r>
          </a:p>
          <a:p>
            <a:pPr marL="0" indent="0">
              <a:spcBef>
                <a:spcPts val="0"/>
              </a:spcBef>
              <a:buNone/>
            </a:pPr>
            <a:endParaRPr lang="nb-NO" sz="1500" b="1" dirty="0">
              <a:latin typeface="+mn-lt"/>
            </a:endParaRPr>
          </a:p>
          <a:p>
            <a:pPr marL="0" indent="0">
              <a:spcBef>
                <a:spcPts val="0"/>
              </a:spcBef>
              <a:buNone/>
            </a:pPr>
            <a:r>
              <a:rPr lang="nb-NO" sz="1500" b="1" dirty="0">
                <a:latin typeface="+mn-lt"/>
              </a:rPr>
              <a:t>Nasjonal premissleverandør</a:t>
            </a:r>
            <a:endParaRPr lang="nb-NO" sz="1500" dirty="0">
              <a:latin typeface="+mn-lt"/>
            </a:endParaRPr>
          </a:p>
          <a:p>
            <a:pPr marL="457200" indent="-457200">
              <a:spcBef>
                <a:spcPts val="0"/>
              </a:spcBef>
              <a:buFont typeface="+mj-lt"/>
              <a:buAutoNum type="arabicPeriod" startAt="4"/>
            </a:pPr>
            <a:r>
              <a:rPr lang="nb-NO" sz="1500" dirty="0">
                <a:latin typeface="+mn-lt"/>
              </a:rPr>
              <a:t>Vi skal utvikle </a:t>
            </a:r>
            <a:r>
              <a:rPr lang="nb-NO" sz="1500" dirty="0" smtClean="0">
                <a:latin typeface="+mn-lt"/>
              </a:rPr>
              <a:t>profil, helhet og sammenheng i studieprogrammene </a:t>
            </a:r>
            <a:r>
              <a:rPr lang="nb-NO" sz="1500" dirty="0">
                <a:latin typeface="+mn-lt"/>
              </a:rPr>
              <a:t>gjennom å fornye og tydeliggjøre læringsutbyttebeskrivelsene.</a:t>
            </a:r>
          </a:p>
          <a:p>
            <a:pPr marL="457200" indent="-457200">
              <a:spcBef>
                <a:spcPts val="0"/>
              </a:spcBef>
              <a:buFont typeface="+mj-lt"/>
              <a:buAutoNum type="arabicPeriod" startAt="4"/>
            </a:pPr>
            <a:r>
              <a:rPr lang="nb-NO" sz="1500" dirty="0">
                <a:latin typeface="+mn-lt"/>
              </a:rPr>
              <a:t>Vi skal øke vår relevans og videreutvikle vårt samarbeid med arbeidslivet.</a:t>
            </a:r>
          </a:p>
          <a:p>
            <a:pPr marL="457200" indent="-457200">
              <a:spcBef>
                <a:spcPts val="0"/>
              </a:spcBef>
              <a:buFont typeface="+mj-lt"/>
              <a:buAutoNum type="arabicPeriod" startAt="4"/>
            </a:pPr>
            <a:r>
              <a:rPr lang="nb-NO" sz="1500" i="1" dirty="0">
                <a:latin typeface="+mn-lt"/>
              </a:rPr>
              <a:t>Vi skal synliggjøre og øke nyskapingsaktiviteten med utspring fra klynger og sentre.</a:t>
            </a:r>
            <a:endParaRPr lang="nb-NO" sz="1500" dirty="0">
              <a:latin typeface="+mn-lt"/>
            </a:endParaRPr>
          </a:p>
          <a:p>
            <a:pPr marL="457200" indent="-457200">
              <a:spcBef>
                <a:spcPts val="0"/>
              </a:spcBef>
              <a:buFont typeface="+mj-lt"/>
              <a:buAutoNum type="arabicPeriod" startAt="4"/>
            </a:pPr>
            <a:r>
              <a:rPr lang="nb-NO" sz="1500" i="1" dirty="0">
                <a:latin typeface="+mn-lt"/>
              </a:rPr>
              <a:t>Vi skal planlegge en fremtidsrettet, samlet campus som kan bli modell for fremtidige offentlige utbygginger i Norge.</a:t>
            </a:r>
            <a:endParaRPr lang="nb-NO" sz="1500" dirty="0">
              <a:latin typeface="+mn-lt"/>
            </a:endParaRPr>
          </a:p>
          <a:p>
            <a:pPr marL="457200" indent="-457200">
              <a:spcBef>
                <a:spcPts val="0"/>
              </a:spcBef>
              <a:buFont typeface="+mj-lt"/>
              <a:buAutoNum type="arabicPeriod" startAt="4"/>
            </a:pPr>
            <a:r>
              <a:rPr lang="nb-NO" sz="1500" dirty="0">
                <a:latin typeface="+mn-lt"/>
              </a:rPr>
              <a:t>Vi skal skape fleksible arealer på alle campus som er tilpasset nye læringsformer.</a:t>
            </a:r>
          </a:p>
          <a:p>
            <a:pPr marL="0" indent="0">
              <a:spcBef>
                <a:spcPts val="0"/>
              </a:spcBef>
              <a:buNone/>
            </a:pPr>
            <a:endParaRPr lang="nb-NO" sz="1500" b="1" dirty="0">
              <a:latin typeface="+mn-lt"/>
            </a:endParaRPr>
          </a:p>
          <a:p>
            <a:pPr marL="0" indent="0">
              <a:spcBef>
                <a:spcPts val="0"/>
              </a:spcBef>
              <a:buNone/>
            </a:pPr>
            <a:r>
              <a:rPr lang="nb-NO" sz="1500" b="1" dirty="0">
                <a:latin typeface="+mn-lt"/>
              </a:rPr>
              <a:t>Sterke, internasjonalt orienterte fagmiljøer</a:t>
            </a:r>
            <a:endParaRPr lang="nb-NO" sz="1500" dirty="0">
              <a:latin typeface="+mn-lt"/>
            </a:endParaRPr>
          </a:p>
          <a:p>
            <a:pPr marL="457200" indent="-457200">
              <a:spcBef>
                <a:spcPts val="0"/>
              </a:spcBef>
              <a:buFont typeface="+mj-lt"/>
              <a:buAutoNum type="arabicPeriod" startAt="9"/>
            </a:pPr>
            <a:r>
              <a:rPr lang="nb-NO" sz="1500" dirty="0">
                <a:latin typeface="+mn-lt"/>
              </a:rPr>
              <a:t>Vi skal bli en mer aktiv internasjonal aktør gjennom å øke vår deltakelse i Horisont 2020, Erasmus+ og EIT. </a:t>
            </a:r>
          </a:p>
          <a:p>
            <a:pPr marL="457200" indent="-457200">
              <a:spcBef>
                <a:spcPts val="0"/>
              </a:spcBef>
              <a:buFont typeface="+mj-lt"/>
              <a:buAutoNum type="arabicPeriod" startAt="9"/>
            </a:pPr>
            <a:r>
              <a:rPr lang="nb-NO" sz="1500" dirty="0">
                <a:latin typeface="+mn-lt"/>
              </a:rPr>
              <a:t>Vi skal utvikle en forskningskultur som bygger på åpen tilgang til publikasjoner og data.</a:t>
            </a:r>
            <a:endParaRPr lang="nb-NO" sz="1500" strike="sngStrike" dirty="0">
              <a:latin typeface="+mn-lt"/>
            </a:endParaRPr>
          </a:p>
          <a:p>
            <a:pPr marL="457200" indent="-457200">
              <a:spcBef>
                <a:spcPts val="0"/>
              </a:spcBef>
              <a:buFont typeface="+mj-lt"/>
              <a:buAutoNum type="arabicPeriod" startAt="9"/>
            </a:pPr>
            <a:r>
              <a:rPr lang="nb-NO" sz="1500" i="1" dirty="0">
                <a:latin typeface="+mn-lt"/>
              </a:rPr>
              <a:t>Vi skal heve kvaliteten i forskningen og utvikle flere fagmiljøer på høyt internasjonalt nivå.</a:t>
            </a:r>
          </a:p>
          <a:p>
            <a:pPr marL="457200" indent="-457200">
              <a:spcBef>
                <a:spcPts val="0"/>
              </a:spcBef>
              <a:buFont typeface="+mj-lt"/>
              <a:buAutoNum type="arabicPeriod" startAt="9"/>
            </a:pPr>
            <a:r>
              <a:rPr lang="nb-NO" sz="1500" i="1" dirty="0">
                <a:latin typeface="+mn-lt"/>
              </a:rPr>
              <a:t>Vi skal styrke den pedagogiske kompetansen og utvikle et system for pedagogisk merittering</a:t>
            </a:r>
            <a:endParaRPr lang="nb-NO" sz="1500" dirty="0">
              <a:latin typeface="+mn-lt"/>
            </a:endParaRPr>
          </a:p>
        </p:txBody>
      </p:sp>
      <p:sp>
        <p:nvSpPr>
          <p:cNvPr id="5" name="Rektangel 4"/>
          <p:cNvSpPr/>
          <p:nvPr/>
        </p:nvSpPr>
        <p:spPr>
          <a:xfrm>
            <a:off x="191496" y="855617"/>
            <a:ext cx="7184571" cy="267789"/>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6" name="Rektangel 5"/>
          <p:cNvSpPr/>
          <p:nvPr/>
        </p:nvSpPr>
        <p:spPr>
          <a:xfrm>
            <a:off x="137885" y="1774634"/>
            <a:ext cx="8698345" cy="49978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331330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6753"/>
            <a:ext cx="8229600" cy="857250"/>
          </a:xfrm>
        </p:spPr>
        <p:txBody>
          <a:bodyPr>
            <a:normAutofit/>
          </a:bodyPr>
          <a:lstStyle/>
          <a:p>
            <a:r>
              <a:rPr lang="nb-NO" sz="2400" dirty="0" smtClean="0">
                <a:latin typeface="Calibri Light" panose="020F0302020204030204" pitchFamily="34" charset="0"/>
              </a:rPr>
              <a:t>Agenda - </a:t>
            </a:r>
            <a:r>
              <a:rPr lang="nb-NO" sz="2400" b="0" dirty="0">
                <a:latin typeface="Calibri Light" panose="020F0302020204030204" pitchFamily="34" charset="0"/>
              </a:rPr>
              <a:t>Studieporteføljemøter  - februar 2018</a:t>
            </a:r>
            <a:endParaRPr lang="nb-NO" sz="2400" dirty="0">
              <a:solidFill>
                <a:srgbClr val="FF0000"/>
              </a:solidFill>
              <a:latin typeface="Calibri Light" panose="020F0302020204030204" pitchFamily="34" charset="0"/>
            </a:endParaRPr>
          </a:p>
        </p:txBody>
      </p:sp>
      <p:sp>
        <p:nvSpPr>
          <p:cNvPr id="3" name="Plassholder for innhold 2"/>
          <p:cNvSpPr>
            <a:spLocks noGrp="1"/>
          </p:cNvSpPr>
          <p:nvPr>
            <p:ph idx="1"/>
          </p:nvPr>
        </p:nvSpPr>
        <p:spPr>
          <a:xfrm>
            <a:off x="457200" y="659363"/>
            <a:ext cx="8229600" cy="3723766"/>
          </a:xfrm>
        </p:spPr>
        <p:txBody>
          <a:bodyPr>
            <a:noAutofit/>
          </a:bodyPr>
          <a:lstStyle/>
          <a:p>
            <a:pPr marL="0" indent="0">
              <a:spcBef>
                <a:spcPts val="0"/>
              </a:spcBef>
              <a:buNone/>
            </a:pPr>
            <a:endParaRPr lang="nb-NO" sz="1600" dirty="0">
              <a:latin typeface="+mn-lt"/>
            </a:endParaRPr>
          </a:p>
          <a:p>
            <a:pPr>
              <a:spcBef>
                <a:spcPts val="0"/>
              </a:spcBef>
              <a:buAutoNum type="arabicPeriod"/>
            </a:pPr>
            <a:r>
              <a:rPr lang="nb-NO" sz="1600" b="1" dirty="0" smtClean="0">
                <a:latin typeface="+mn-lt"/>
              </a:rPr>
              <a:t>Akkreditering (planer for studieåret 2019/20) jf. Virksomhetsmål 2</a:t>
            </a:r>
          </a:p>
          <a:p>
            <a:pPr>
              <a:spcBef>
                <a:spcPts val="0"/>
              </a:spcBef>
            </a:pPr>
            <a:r>
              <a:rPr lang="nb-NO" sz="1600" dirty="0" smtClean="0">
                <a:latin typeface="+mn-lt"/>
              </a:rPr>
              <a:t>Frist leveranse Trinn 1: 1.5.18 Trinn 2: 15.9.18</a:t>
            </a:r>
            <a:endParaRPr lang="nb-NO" sz="1600" dirty="0">
              <a:latin typeface="+mn-lt"/>
            </a:endParaRPr>
          </a:p>
          <a:p>
            <a:pPr lvl="0">
              <a:spcBef>
                <a:spcPts val="0"/>
              </a:spcBef>
            </a:pPr>
            <a:r>
              <a:rPr lang="nb-NO" sz="1600" dirty="0" smtClean="0">
                <a:latin typeface="+mn-lt"/>
              </a:rPr>
              <a:t>Status for endringer </a:t>
            </a:r>
            <a:r>
              <a:rPr lang="nb-NO" sz="1600" dirty="0">
                <a:latin typeface="+mn-lt"/>
              </a:rPr>
              <a:t>i </a:t>
            </a:r>
            <a:r>
              <a:rPr lang="nb-NO" sz="1600" dirty="0" smtClean="0">
                <a:latin typeface="+mn-lt"/>
              </a:rPr>
              <a:t>studieprogramporteføljen. Konkret gjennomgang</a:t>
            </a:r>
          </a:p>
          <a:p>
            <a:pPr lvl="0">
              <a:spcBef>
                <a:spcPts val="0"/>
              </a:spcBef>
            </a:pPr>
            <a:r>
              <a:rPr lang="nb-NO" sz="1600" dirty="0" smtClean="0">
                <a:latin typeface="+mn-lt"/>
              </a:rPr>
              <a:t>I </a:t>
            </a:r>
            <a:r>
              <a:rPr lang="nb-NO" sz="1600" dirty="0">
                <a:latin typeface="+mn-lt"/>
              </a:rPr>
              <a:t>lys av de treårige utviklingsplanene </a:t>
            </a:r>
            <a:r>
              <a:rPr lang="nb-NO" sz="1600" dirty="0" smtClean="0">
                <a:latin typeface="+mn-lt"/>
              </a:rPr>
              <a:t>jf. rapporter fra seks </a:t>
            </a:r>
            <a:r>
              <a:rPr lang="nb-NO" sz="1600" dirty="0">
                <a:latin typeface="+mn-lt"/>
              </a:rPr>
              <a:t>faglige </a:t>
            </a:r>
            <a:r>
              <a:rPr lang="nb-NO" sz="1600" dirty="0" smtClean="0">
                <a:latin typeface="+mn-lt"/>
              </a:rPr>
              <a:t>integrasjonsgrupper</a:t>
            </a:r>
            <a:endParaRPr lang="nb-NO" sz="1600" dirty="0">
              <a:latin typeface="+mn-lt"/>
            </a:endParaRPr>
          </a:p>
          <a:p>
            <a:pPr lvl="0">
              <a:spcBef>
                <a:spcPts val="0"/>
              </a:spcBef>
            </a:pPr>
            <a:r>
              <a:rPr lang="nb-NO" sz="1600" dirty="0">
                <a:latin typeface="+mn-lt"/>
              </a:rPr>
              <a:t>Status </a:t>
            </a:r>
            <a:r>
              <a:rPr lang="nb-NO" sz="1600" dirty="0" smtClean="0">
                <a:latin typeface="+mn-lt"/>
              </a:rPr>
              <a:t>ny fellesemneordning: Områdeemne </a:t>
            </a:r>
            <a:r>
              <a:rPr lang="nb-NO" sz="1600" dirty="0">
                <a:latin typeface="+mn-lt"/>
              </a:rPr>
              <a:t>og ex. phil. </a:t>
            </a:r>
            <a:endParaRPr lang="nb-NO" sz="1600" dirty="0" smtClean="0">
              <a:latin typeface="+mn-lt"/>
            </a:endParaRPr>
          </a:p>
          <a:p>
            <a:pPr lvl="0">
              <a:spcBef>
                <a:spcPts val="0"/>
              </a:spcBef>
            </a:pPr>
            <a:r>
              <a:rPr lang="nb-NO" sz="1600" dirty="0" smtClean="0">
                <a:latin typeface="+mn-lt"/>
              </a:rPr>
              <a:t>Status felles emnestørrelse</a:t>
            </a:r>
          </a:p>
          <a:p>
            <a:pPr marL="0" indent="0">
              <a:spcBef>
                <a:spcPts val="0"/>
              </a:spcBef>
              <a:buNone/>
            </a:pPr>
            <a:endParaRPr lang="nb-NO" sz="1600" dirty="0">
              <a:latin typeface="+mn-lt"/>
            </a:endParaRPr>
          </a:p>
          <a:p>
            <a:pPr>
              <a:spcBef>
                <a:spcPts val="0"/>
              </a:spcBef>
              <a:buFont typeface="+mj-lt"/>
              <a:buAutoNum type="arabicPeriod" startAt="2"/>
            </a:pPr>
            <a:r>
              <a:rPr lang="nb-NO" sz="1600" b="1" dirty="0" smtClean="0">
                <a:latin typeface="+mn-lt"/>
              </a:rPr>
              <a:t>Reakkreditering (studieplanarbeidet </a:t>
            </a:r>
            <a:r>
              <a:rPr lang="nb-NO" sz="1600" b="1" dirty="0">
                <a:latin typeface="+mn-lt"/>
              </a:rPr>
              <a:t>for </a:t>
            </a:r>
            <a:r>
              <a:rPr lang="nb-NO" sz="1600" b="1" dirty="0"/>
              <a:t>studieåret </a:t>
            </a:r>
            <a:r>
              <a:rPr lang="nb-NO" sz="1600" b="1" dirty="0" smtClean="0">
                <a:latin typeface="+mn-lt"/>
              </a:rPr>
              <a:t>2018/19) </a:t>
            </a:r>
            <a:r>
              <a:rPr lang="nb-NO" sz="1600" b="1" dirty="0"/>
              <a:t>jf. Virksomhetsmål 2</a:t>
            </a:r>
          </a:p>
          <a:p>
            <a:pPr lvl="0">
              <a:spcBef>
                <a:spcPts val="0"/>
              </a:spcBef>
            </a:pPr>
            <a:r>
              <a:rPr lang="nb-NO" sz="1600" dirty="0" smtClean="0">
                <a:latin typeface="+mn-lt"/>
              </a:rPr>
              <a:t>Status reakkreditering</a:t>
            </a:r>
          </a:p>
          <a:p>
            <a:pPr lvl="1">
              <a:spcBef>
                <a:spcPts val="0"/>
              </a:spcBef>
            </a:pPr>
            <a:r>
              <a:rPr lang="nb-NO" sz="1200" dirty="0" smtClean="0">
                <a:latin typeface="+mn-lt"/>
              </a:rPr>
              <a:t>dokumentasjon </a:t>
            </a:r>
            <a:r>
              <a:rPr lang="nb-NO" sz="1200" dirty="0">
                <a:latin typeface="+mn-lt"/>
              </a:rPr>
              <a:t>av at </a:t>
            </a:r>
            <a:r>
              <a:rPr lang="nb-NO" sz="1200" dirty="0" smtClean="0">
                <a:latin typeface="+mn-lt"/>
              </a:rPr>
              <a:t>alle </a:t>
            </a:r>
            <a:r>
              <a:rPr lang="nb-NO" sz="1200" dirty="0">
                <a:latin typeface="+mn-lt"/>
              </a:rPr>
              <a:t>studieprogram </a:t>
            </a:r>
            <a:r>
              <a:rPr lang="nb-NO" sz="1200" dirty="0" smtClean="0">
                <a:latin typeface="+mn-lt"/>
              </a:rPr>
              <a:t>for studieåret 2018/19 </a:t>
            </a:r>
            <a:r>
              <a:rPr lang="nb-NO" sz="1200" dirty="0">
                <a:latin typeface="+mn-lt"/>
              </a:rPr>
              <a:t>tilfredsstiller den nye </a:t>
            </a:r>
            <a:r>
              <a:rPr lang="nb-NO" sz="1200" dirty="0" smtClean="0">
                <a:latin typeface="+mn-lt"/>
              </a:rPr>
              <a:t>studietilsynsforskriften </a:t>
            </a:r>
          </a:p>
          <a:p>
            <a:pPr marL="0" lvl="0" indent="0">
              <a:spcBef>
                <a:spcPts val="0"/>
              </a:spcBef>
              <a:buNone/>
            </a:pPr>
            <a:endParaRPr lang="nb-NO" sz="1600" b="1" dirty="0" smtClean="0">
              <a:latin typeface="+mn-lt"/>
            </a:endParaRPr>
          </a:p>
          <a:p>
            <a:pPr lvl="0">
              <a:spcBef>
                <a:spcPts val="0"/>
              </a:spcBef>
              <a:buFont typeface="+mj-lt"/>
              <a:buAutoNum type="arabicPeriod" startAt="3"/>
            </a:pPr>
            <a:r>
              <a:rPr lang="nb-NO" sz="1600" b="1" dirty="0" smtClean="0">
                <a:latin typeface="+mn-lt"/>
              </a:rPr>
              <a:t>Læringsutbyttebeskrivelsene jf. Virksomhetsmål 4</a:t>
            </a:r>
          </a:p>
          <a:p>
            <a:pPr>
              <a:spcBef>
                <a:spcPts val="0"/>
              </a:spcBef>
            </a:pPr>
            <a:r>
              <a:rPr lang="nb-NO" sz="1600" dirty="0" smtClean="0">
                <a:latin typeface="+mn-lt"/>
              </a:rPr>
              <a:t>Status prosjektet for 2018</a:t>
            </a:r>
            <a:endParaRPr lang="nb-NO" sz="1600" dirty="0">
              <a:latin typeface="+mn-lt"/>
            </a:endParaRPr>
          </a:p>
        </p:txBody>
      </p:sp>
      <p:sp>
        <p:nvSpPr>
          <p:cNvPr id="4" name="TekstSylinder 3"/>
          <p:cNvSpPr txBox="1"/>
          <p:nvPr/>
        </p:nvSpPr>
        <p:spPr>
          <a:xfrm>
            <a:off x="364292" y="2608976"/>
            <a:ext cx="8511260" cy="766438"/>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endParaRPr lang="nb-NO" dirty="0"/>
          </a:p>
        </p:txBody>
      </p:sp>
    </p:spTree>
    <p:extLst>
      <p:ext uri="{BB962C8B-B14F-4D97-AF65-F5344CB8AC3E}">
        <p14:creationId xmlns:p14="http://schemas.microsoft.com/office/powerpoint/2010/main" val="3815243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Spesielt i 2018: </a:t>
            </a:r>
            <a:r>
              <a:rPr lang="nb-NO" dirty="0" err="1" smtClean="0"/>
              <a:t>Reakkreditering</a:t>
            </a:r>
            <a:endParaRPr lang="nb-NO" dirty="0"/>
          </a:p>
        </p:txBody>
      </p:sp>
      <p:sp>
        <p:nvSpPr>
          <p:cNvPr id="3" name="Plassholder for innhold 2"/>
          <p:cNvSpPr>
            <a:spLocks noGrp="1"/>
          </p:cNvSpPr>
          <p:nvPr>
            <p:ph idx="1"/>
          </p:nvPr>
        </p:nvSpPr>
        <p:spPr/>
        <p:txBody>
          <a:bodyPr/>
          <a:lstStyle/>
          <a:p>
            <a:pPr marL="0" indent="0">
              <a:buNone/>
            </a:pPr>
            <a:endParaRPr lang="nb-NO" b="1" dirty="0" smtClean="0"/>
          </a:p>
          <a:p>
            <a:pPr marL="0" indent="0">
              <a:buNone/>
            </a:pPr>
            <a:endParaRPr lang="nb-NO" b="1" dirty="0" smtClean="0"/>
          </a:p>
          <a:p>
            <a:pPr marL="0" indent="0">
              <a:buNone/>
            </a:pPr>
            <a:r>
              <a:rPr lang="nb-NO" b="1" dirty="0" smtClean="0"/>
              <a:t>«Akkrediterte </a:t>
            </a:r>
            <a:r>
              <a:rPr lang="nb-NO" b="1" dirty="0"/>
              <a:t>studietilbud skal oppfylle kravene til akkreditering i kapittel 2 innen 31. desember </a:t>
            </a:r>
            <a:r>
              <a:rPr lang="nb-NO" b="1" dirty="0" smtClean="0"/>
              <a:t>2018»</a:t>
            </a:r>
          </a:p>
          <a:p>
            <a:pPr marL="0" indent="0">
              <a:buNone/>
            </a:pPr>
            <a:endParaRPr lang="nb-NO" b="1" dirty="0"/>
          </a:p>
          <a:p>
            <a:pPr marL="0" indent="0">
              <a:buNone/>
            </a:pPr>
            <a:r>
              <a:rPr lang="nb-NO" sz="1500" dirty="0"/>
              <a:t>Årets kvalitetsmelding: Rektor vil etterspørre resultat fra </a:t>
            </a:r>
            <a:r>
              <a:rPr lang="nb-NO" sz="1500" dirty="0" err="1"/>
              <a:t>reakkrediteringsprosessen</a:t>
            </a:r>
            <a:r>
              <a:rPr lang="nb-NO" sz="1500" dirty="0"/>
              <a:t>. Hvilke studieprogram oppfyller </a:t>
            </a:r>
            <a:r>
              <a:rPr lang="nb-NO" sz="1500" dirty="0" smtClean="0"/>
              <a:t>ikke de </a:t>
            </a:r>
            <a:r>
              <a:rPr lang="nb-NO" sz="1500" dirty="0"/>
              <a:t>nye kravene og hva er utviklingsplan for de som eventuelt ikke gjør det. </a:t>
            </a:r>
          </a:p>
        </p:txBody>
      </p:sp>
    </p:spTree>
    <p:extLst>
      <p:ext uri="{BB962C8B-B14F-4D97-AF65-F5344CB8AC3E}">
        <p14:creationId xmlns:p14="http://schemas.microsoft.com/office/powerpoint/2010/main" val="1181319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Plassholder for innhold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60" y="109473"/>
            <a:ext cx="8922453" cy="5034027"/>
          </a:xfrm>
        </p:spPr>
      </p:pic>
    </p:spTree>
    <p:extLst>
      <p:ext uri="{BB962C8B-B14F-4D97-AF65-F5344CB8AC3E}">
        <p14:creationId xmlns:p14="http://schemas.microsoft.com/office/powerpoint/2010/main" val="2361186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0" y="921657"/>
            <a:ext cx="9138690" cy="3135085"/>
          </a:xfrm>
        </p:spPr>
      </p:pic>
    </p:spTree>
    <p:extLst>
      <p:ext uri="{BB962C8B-B14F-4D97-AF65-F5344CB8AC3E}">
        <p14:creationId xmlns:p14="http://schemas.microsoft.com/office/powerpoint/2010/main" val="134595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398" y="137886"/>
            <a:ext cx="8506601" cy="4916299"/>
          </a:xfrm>
        </p:spPr>
      </p:pic>
    </p:spTree>
    <p:extLst>
      <p:ext uri="{BB962C8B-B14F-4D97-AF65-F5344CB8AC3E}">
        <p14:creationId xmlns:p14="http://schemas.microsoft.com/office/powerpoint/2010/main" val="1085694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1"/>
            <a:ext cx="6172200" cy="593123"/>
          </a:xfrm>
        </p:spPr>
        <p:txBody>
          <a:bodyPr>
            <a:normAutofit/>
          </a:bodyPr>
          <a:lstStyle/>
          <a:p>
            <a:r>
              <a:rPr lang="nb-NO" sz="2000" dirty="0"/>
              <a:t>Studietilsynsforskriften kap 2</a:t>
            </a:r>
          </a:p>
        </p:txBody>
      </p:sp>
      <p:sp>
        <p:nvSpPr>
          <p:cNvPr id="6" name="Plassholder for innhold 2"/>
          <p:cNvSpPr>
            <a:spLocks noGrp="1"/>
          </p:cNvSpPr>
          <p:nvPr>
            <p:ph sz="half" idx="1"/>
          </p:nvPr>
        </p:nvSpPr>
        <p:spPr>
          <a:xfrm>
            <a:off x="1" y="593125"/>
            <a:ext cx="4479132" cy="4550375"/>
          </a:xfrm>
        </p:spPr>
        <p:txBody>
          <a:bodyPr>
            <a:noAutofit/>
          </a:bodyPr>
          <a:lstStyle/>
          <a:p>
            <a:pPr marL="0" indent="0">
              <a:buNone/>
            </a:pPr>
            <a:r>
              <a:rPr lang="nb-NO" sz="1200" dirty="0">
                <a:latin typeface="+mn-lt"/>
              </a:rPr>
              <a:t>§ 2-1.</a:t>
            </a:r>
            <a:r>
              <a:rPr lang="nb-NO" sz="1200" i="1" dirty="0">
                <a:latin typeface="+mn-lt"/>
              </a:rPr>
              <a:t>Forutsetninger for akkreditering</a:t>
            </a:r>
            <a:endParaRPr lang="nb-NO" sz="1200" dirty="0">
              <a:latin typeface="+mn-lt"/>
            </a:endParaRPr>
          </a:p>
          <a:p>
            <a:pPr marL="0" indent="0">
              <a:buNone/>
            </a:pPr>
            <a:r>
              <a:rPr lang="nb-NO" sz="1200" dirty="0">
                <a:latin typeface="+mn-lt"/>
              </a:rPr>
              <a:t>(1) Aktuelle krav i lov om universiteter og høyskoler med tilhørende forskrifter skal være oppfylt.</a:t>
            </a:r>
          </a:p>
          <a:p>
            <a:pPr marL="0" indent="0">
              <a:buNone/>
            </a:pPr>
            <a:r>
              <a:rPr lang="nb-NO" sz="1200" dirty="0">
                <a:latin typeface="+mn-lt"/>
              </a:rPr>
              <a:t>(2) Informasjon om studietilbudet skal være korrekt, vise studiets innhold, oppbygging og progresjon samt muligheter for studentutveksling.</a:t>
            </a:r>
          </a:p>
          <a:p>
            <a:pPr marL="0" indent="0">
              <a:buNone/>
            </a:pPr>
            <a:endParaRPr lang="nb-NO" sz="1200" dirty="0">
              <a:latin typeface="+mn-lt"/>
            </a:endParaRPr>
          </a:p>
          <a:p>
            <a:pPr marL="0" indent="0">
              <a:buNone/>
            </a:pPr>
            <a:r>
              <a:rPr lang="nb-NO" sz="1200" dirty="0">
                <a:latin typeface="+mn-lt"/>
              </a:rPr>
              <a:t>§ 2-2.</a:t>
            </a:r>
            <a:r>
              <a:rPr lang="nb-NO" sz="1200" i="1" dirty="0">
                <a:latin typeface="+mn-lt"/>
              </a:rPr>
              <a:t>Krav til studietilbudet</a:t>
            </a:r>
            <a:endParaRPr lang="nb-NO" sz="1200" dirty="0">
              <a:latin typeface="+mn-lt"/>
            </a:endParaRPr>
          </a:p>
          <a:p>
            <a:pPr marL="0" indent="0">
              <a:buNone/>
            </a:pPr>
            <a:r>
              <a:rPr lang="nb-NO" sz="1200" dirty="0">
                <a:latin typeface="+mn-lt"/>
              </a:rPr>
              <a:t>(1) LUB i samsvar m NKR. Studietilbudet skal ha et dekkende navn</a:t>
            </a:r>
          </a:p>
          <a:p>
            <a:pPr marL="0" indent="0">
              <a:buNone/>
            </a:pPr>
            <a:r>
              <a:rPr lang="nb-NO" sz="1200" dirty="0">
                <a:latin typeface="+mn-lt"/>
              </a:rPr>
              <a:t>(2) Faglig oppdatert. Tydelig relevans</a:t>
            </a:r>
          </a:p>
          <a:p>
            <a:pPr marL="0" indent="0">
              <a:buNone/>
            </a:pPr>
            <a:r>
              <a:rPr lang="nb-NO" sz="1200" dirty="0">
                <a:latin typeface="+mn-lt"/>
              </a:rPr>
              <a:t>(3) Arbeidsomfang 1500–1800 timer per år</a:t>
            </a:r>
          </a:p>
          <a:p>
            <a:pPr marL="0" indent="0">
              <a:buNone/>
            </a:pPr>
            <a:r>
              <a:rPr lang="nb-NO" sz="1200" dirty="0">
                <a:latin typeface="+mn-lt"/>
              </a:rPr>
              <a:t>(4) Innhold, oppbygging og infrastruktur tilpasset LUB</a:t>
            </a:r>
          </a:p>
          <a:p>
            <a:pPr marL="0" indent="0">
              <a:buNone/>
            </a:pPr>
            <a:r>
              <a:rPr lang="nb-NO" sz="1200" dirty="0">
                <a:latin typeface="+mn-lt"/>
              </a:rPr>
              <a:t>(5) </a:t>
            </a:r>
            <a:r>
              <a:rPr lang="nb-NO" sz="1200" dirty="0" err="1">
                <a:latin typeface="+mn-lt"/>
              </a:rPr>
              <a:t>Constructive</a:t>
            </a:r>
            <a:r>
              <a:rPr lang="nb-NO" sz="1200" dirty="0">
                <a:latin typeface="+mn-lt"/>
              </a:rPr>
              <a:t> </a:t>
            </a:r>
            <a:r>
              <a:rPr lang="nb-NO" sz="1200" dirty="0" err="1">
                <a:latin typeface="+mn-lt"/>
              </a:rPr>
              <a:t>alignment</a:t>
            </a:r>
            <a:r>
              <a:rPr lang="nb-NO" sz="1200" dirty="0">
                <a:latin typeface="+mn-lt"/>
              </a:rPr>
              <a:t>. </a:t>
            </a:r>
            <a:r>
              <a:rPr lang="nb-NO" sz="1200" dirty="0" err="1">
                <a:latin typeface="+mn-lt"/>
              </a:rPr>
              <a:t>Studentsentrert</a:t>
            </a:r>
            <a:r>
              <a:rPr lang="nb-NO" sz="1200" dirty="0">
                <a:latin typeface="+mn-lt"/>
              </a:rPr>
              <a:t> læring</a:t>
            </a:r>
          </a:p>
          <a:p>
            <a:pPr marL="0" indent="0">
              <a:buNone/>
            </a:pPr>
            <a:r>
              <a:rPr lang="nb-NO" sz="1200" dirty="0">
                <a:latin typeface="+mn-lt"/>
              </a:rPr>
              <a:t>(6) Kobling til forskning </a:t>
            </a:r>
            <a:r>
              <a:rPr lang="nb-NO" sz="1200" u="sng" dirty="0">
                <a:latin typeface="+mn-lt"/>
              </a:rPr>
              <a:t>og/eller</a:t>
            </a:r>
            <a:r>
              <a:rPr lang="nb-NO" sz="1200" dirty="0">
                <a:latin typeface="+mn-lt"/>
              </a:rPr>
              <a:t> kunstnerisk utviklingsarbeid </a:t>
            </a:r>
            <a:r>
              <a:rPr lang="nb-NO" sz="1200" u="sng" dirty="0">
                <a:latin typeface="+mn-lt"/>
              </a:rPr>
              <a:t>og</a:t>
            </a:r>
            <a:r>
              <a:rPr lang="nb-NO" sz="1200" dirty="0">
                <a:latin typeface="+mn-lt"/>
              </a:rPr>
              <a:t> faglig utviklingsarbeid.</a:t>
            </a:r>
          </a:p>
          <a:p>
            <a:pPr marL="0" indent="0">
              <a:buNone/>
            </a:pPr>
            <a:r>
              <a:rPr lang="nb-NO" sz="1200" dirty="0">
                <a:latin typeface="+mn-lt"/>
              </a:rPr>
              <a:t>(7) Internasjonalisering</a:t>
            </a:r>
          </a:p>
          <a:p>
            <a:pPr marL="0" indent="0">
              <a:buNone/>
            </a:pPr>
            <a:r>
              <a:rPr lang="nb-NO" sz="1200" dirty="0">
                <a:latin typeface="+mn-lt"/>
              </a:rPr>
              <a:t>(8) Internasjonal studentutveksling</a:t>
            </a:r>
          </a:p>
          <a:p>
            <a:pPr marL="0" indent="0">
              <a:buNone/>
            </a:pPr>
            <a:r>
              <a:rPr lang="nb-NO" sz="1200" dirty="0">
                <a:latin typeface="+mn-lt"/>
              </a:rPr>
              <a:t>(9) Praksisavtaler</a:t>
            </a:r>
          </a:p>
          <a:p>
            <a:pPr marL="0" indent="0">
              <a:buNone/>
            </a:pPr>
            <a:endParaRPr lang="nb-NO" sz="1200" dirty="0">
              <a:latin typeface="+mn-lt"/>
            </a:endParaRPr>
          </a:p>
        </p:txBody>
      </p:sp>
      <p:sp>
        <p:nvSpPr>
          <p:cNvPr id="7" name="Plassholder for innhold 3"/>
          <p:cNvSpPr>
            <a:spLocks noGrp="1"/>
          </p:cNvSpPr>
          <p:nvPr>
            <p:ph sz="half" idx="2"/>
          </p:nvPr>
        </p:nvSpPr>
        <p:spPr>
          <a:xfrm>
            <a:off x="4417142" y="593124"/>
            <a:ext cx="4726857" cy="4664177"/>
          </a:xfrm>
        </p:spPr>
        <p:txBody>
          <a:bodyPr>
            <a:noAutofit/>
          </a:bodyPr>
          <a:lstStyle/>
          <a:p>
            <a:pPr marL="0" indent="0">
              <a:spcBef>
                <a:spcPts val="288"/>
              </a:spcBef>
              <a:buNone/>
            </a:pPr>
            <a:r>
              <a:rPr lang="nb-NO" sz="1200" dirty="0">
                <a:latin typeface="+mn-lt"/>
              </a:rPr>
              <a:t>§ 2-3.</a:t>
            </a:r>
            <a:r>
              <a:rPr lang="nb-NO" sz="1200" i="1" dirty="0">
                <a:latin typeface="+mn-lt"/>
              </a:rPr>
              <a:t>Krav til fagmiljø</a:t>
            </a:r>
            <a:endParaRPr lang="nb-NO" sz="1200" dirty="0">
              <a:latin typeface="+mn-lt"/>
            </a:endParaRPr>
          </a:p>
          <a:p>
            <a:pPr marL="0" indent="0">
              <a:spcBef>
                <a:spcPts val="288"/>
              </a:spcBef>
              <a:buNone/>
            </a:pPr>
            <a:r>
              <a:rPr lang="nb-NO" sz="1200" dirty="0">
                <a:latin typeface="+mn-lt"/>
              </a:rPr>
              <a:t>(1) Størrelse i forhold til antall studenter og studiets egenart, </a:t>
            </a:r>
            <a:r>
              <a:rPr lang="nb-NO" sz="1200" dirty="0" err="1">
                <a:latin typeface="+mn-lt"/>
              </a:rPr>
              <a:t>kompetansemessig</a:t>
            </a:r>
            <a:r>
              <a:rPr lang="nb-NO" sz="1200" dirty="0">
                <a:latin typeface="+mn-lt"/>
              </a:rPr>
              <a:t> stabilt over tid og ha en sammensetning som dekker de fag og emner som inngår i studietilbudet</a:t>
            </a:r>
          </a:p>
          <a:p>
            <a:pPr marL="0" indent="0">
              <a:spcBef>
                <a:spcPts val="288"/>
              </a:spcBef>
              <a:buNone/>
            </a:pPr>
            <a:r>
              <a:rPr lang="nb-NO" sz="1200" dirty="0">
                <a:latin typeface="+mn-lt"/>
              </a:rPr>
              <a:t>(2) Relevant utdanningsfaglig kompetanse</a:t>
            </a:r>
          </a:p>
          <a:p>
            <a:pPr marL="0" indent="0">
              <a:spcBef>
                <a:spcPts val="288"/>
              </a:spcBef>
              <a:buNone/>
            </a:pPr>
            <a:r>
              <a:rPr lang="nb-NO" sz="1200" dirty="0">
                <a:latin typeface="+mn-lt"/>
              </a:rPr>
              <a:t>(3) Tydelig faglig ledelse</a:t>
            </a:r>
          </a:p>
          <a:p>
            <a:pPr marL="0" indent="0">
              <a:spcBef>
                <a:spcPts val="288"/>
              </a:spcBef>
              <a:buNone/>
            </a:pPr>
            <a:r>
              <a:rPr lang="nb-NO" sz="1200" dirty="0">
                <a:latin typeface="+mn-lt"/>
              </a:rPr>
              <a:t>(4) 50 prosent hovedstilling. Førstestillingskompetanse sentrale delene av studietilbudet. I tillegg:</a:t>
            </a:r>
          </a:p>
          <a:p>
            <a:pPr marL="0" indent="0">
              <a:spcBef>
                <a:spcPts val="0"/>
              </a:spcBef>
              <a:buNone/>
            </a:pPr>
            <a:r>
              <a:rPr lang="nb-NO" sz="1200" dirty="0">
                <a:latin typeface="+mn-lt"/>
              </a:rPr>
              <a:t>                 a) bachelorgrad minst 20 % 1.stilling</a:t>
            </a:r>
          </a:p>
          <a:p>
            <a:pPr marL="0" indent="0">
              <a:spcBef>
                <a:spcPts val="0"/>
              </a:spcBef>
              <a:buNone/>
            </a:pPr>
            <a:r>
              <a:rPr lang="nb-NO" sz="1200" dirty="0">
                <a:latin typeface="+mn-lt"/>
              </a:rPr>
              <a:t>                 b) mastergrad 50 % 1.stilling, 10 % </a:t>
            </a:r>
            <a:r>
              <a:rPr lang="nb-NO" sz="1200" dirty="0" err="1">
                <a:latin typeface="+mn-lt"/>
              </a:rPr>
              <a:t>prof</a:t>
            </a:r>
            <a:r>
              <a:rPr lang="nb-NO" sz="1200" dirty="0">
                <a:latin typeface="+mn-lt"/>
              </a:rPr>
              <a:t>/dos</a:t>
            </a:r>
          </a:p>
          <a:p>
            <a:pPr marL="0" indent="0">
              <a:spcBef>
                <a:spcPts val="0"/>
              </a:spcBef>
              <a:buNone/>
            </a:pPr>
            <a:r>
              <a:rPr lang="nb-NO" sz="1200" dirty="0">
                <a:latin typeface="+mn-lt"/>
              </a:rPr>
              <a:t>                 c) doktorgrad 1.stilling, 50 % </a:t>
            </a:r>
            <a:r>
              <a:rPr lang="nb-NO" sz="1200" dirty="0" err="1">
                <a:latin typeface="+mn-lt"/>
              </a:rPr>
              <a:t>prof</a:t>
            </a:r>
            <a:r>
              <a:rPr lang="nb-NO" sz="1200" dirty="0">
                <a:latin typeface="+mn-lt"/>
              </a:rPr>
              <a:t>/dos</a:t>
            </a:r>
          </a:p>
          <a:p>
            <a:pPr marL="0" indent="0">
              <a:spcBef>
                <a:spcPts val="288"/>
              </a:spcBef>
              <a:buNone/>
            </a:pPr>
            <a:r>
              <a:rPr lang="nb-NO" sz="1200" dirty="0">
                <a:latin typeface="+mn-lt"/>
              </a:rPr>
              <a:t>(5) Forskning </a:t>
            </a:r>
            <a:r>
              <a:rPr lang="nb-NO" sz="1200" u="sng" dirty="0">
                <a:latin typeface="+mn-lt"/>
              </a:rPr>
              <a:t>og/eller</a:t>
            </a:r>
            <a:r>
              <a:rPr lang="nb-NO" sz="1200" dirty="0">
                <a:latin typeface="+mn-lt"/>
              </a:rPr>
              <a:t> kunstnerisk utviklingsarbeid </a:t>
            </a:r>
            <a:r>
              <a:rPr lang="nb-NO" sz="1200" u="sng" dirty="0">
                <a:latin typeface="+mn-lt"/>
              </a:rPr>
              <a:t>og</a:t>
            </a:r>
            <a:r>
              <a:rPr lang="nb-NO" sz="1200" dirty="0">
                <a:latin typeface="+mn-lt"/>
              </a:rPr>
              <a:t> faglig utviklingsarbeid. Dokumenterte resultater</a:t>
            </a:r>
          </a:p>
          <a:p>
            <a:pPr marL="0" indent="0">
              <a:spcBef>
                <a:spcPts val="288"/>
              </a:spcBef>
              <a:buNone/>
            </a:pPr>
            <a:r>
              <a:rPr lang="nb-NO" sz="1200" dirty="0">
                <a:latin typeface="+mn-lt"/>
              </a:rPr>
              <a:t>(6) Nasjonale og internasjonale samarbeid og nettverk.</a:t>
            </a:r>
          </a:p>
          <a:p>
            <a:pPr marL="0" indent="0">
              <a:spcBef>
                <a:spcPts val="288"/>
              </a:spcBef>
              <a:buNone/>
            </a:pPr>
            <a:r>
              <a:rPr lang="nb-NO" sz="1200" dirty="0">
                <a:latin typeface="+mn-lt"/>
              </a:rPr>
              <a:t>(7) Relevant og oppdatert kunnskap fra praksisfeltet. Praksisveilederne relevant kompetanse og erfaring fra praksisfeltet.</a:t>
            </a:r>
          </a:p>
          <a:p>
            <a:pPr marL="0" indent="0">
              <a:spcBef>
                <a:spcPts val="288"/>
              </a:spcBef>
              <a:buNone/>
            </a:pPr>
            <a:r>
              <a:rPr lang="nb-NO" sz="1050" dirty="0">
                <a:latin typeface="+mn-lt"/>
              </a:rPr>
              <a:t>§ 2-4.</a:t>
            </a:r>
            <a:r>
              <a:rPr lang="nb-NO" sz="1050" i="1" dirty="0">
                <a:latin typeface="+mn-lt"/>
              </a:rPr>
              <a:t>Særskilt bestemmelse om fagmiljø </a:t>
            </a:r>
            <a:r>
              <a:rPr lang="nb-NO" sz="750" dirty="0">
                <a:latin typeface="+mn-lt"/>
              </a:rPr>
              <a:t>(unntaksbest. studier &lt;30sp)</a:t>
            </a:r>
          </a:p>
          <a:p>
            <a:pPr marL="0" indent="0">
              <a:spcBef>
                <a:spcPts val="288"/>
              </a:spcBef>
              <a:buNone/>
            </a:pPr>
            <a:r>
              <a:rPr lang="nb-NO" sz="1050" dirty="0">
                <a:latin typeface="+mn-lt"/>
              </a:rPr>
              <a:t>§ 2-5.</a:t>
            </a:r>
            <a:r>
              <a:rPr lang="nb-NO" sz="1050" i="1" dirty="0">
                <a:latin typeface="+mn-lt"/>
              </a:rPr>
              <a:t>Utfyllende bestemmelser for </a:t>
            </a:r>
            <a:r>
              <a:rPr lang="nb-NO" sz="1050" i="1" dirty="0" err="1">
                <a:latin typeface="+mn-lt"/>
              </a:rPr>
              <a:t>fellesgrader</a:t>
            </a:r>
            <a:endParaRPr lang="nb-NO" sz="1050" dirty="0">
              <a:latin typeface="+mn-lt"/>
            </a:endParaRPr>
          </a:p>
          <a:p>
            <a:pPr marL="0" indent="0">
              <a:spcBef>
                <a:spcPts val="288"/>
              </a:spcBef>
              <a:buNone/>
            </a:pPr>
            <a:r>
              <a:rPr lang="nb-NO" sz="1050" dirty="0">
                <a:latin typeface="+mn-lt"/>
              </a:rPr>
              <a:t>§ 2-6.</a:t>
            </a:r>
            <a:r>
              <a:rPr lang="nb-NO" sz="1050" i="1" dirty="0">
                <a:latin typeface="+mn-lt"/>
              </a:rPr>
              <a:t>Særskilte bestemmelser for deltakelse i institusjonsovergripende kunstnerisk stipendiatprogram</a:t>
            </a:r>
            <a:endParaRPr lang="nb-NO" sz="1050" dirty="0">
              <a:latin typeface="+mn-lt"/>
            </a:endParaRPr>
          </a:p>
          <a:p>
            <a:pPr>
              <a:spcBef>
                <a:spcPts val="288"/>
              </a:spcBef>
            </a:pPr>
            <a:endParaRPr lang="nb-NO" sz="1050" dirty="0">
              <a:latin typeface="+mn-lt"/>
            </a:endParaRPr>
          </a:p>
        </p:txBody>
      </p:sp>
    </p:spTree>
    <p:extLst>
      <p:ext uri="{BB962C8B-B14F-4D97-AF65-F5344CB8AC3E}">
        <p14:creationId xmlns:p14="http://schemas.microsoft.com/office/powerpoint/2010/main" val="107748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åd og Utvalg Dokument" ma:contentTypeID="0x0101009E2066E71E497F4CB39B311F8595AA3D003D0CE3654DEAD44DA7B1AE992287C05C" ma:contentTypeVersion="12" ma:contentTypeDescription="Opprett et nytt dokument." ma:contentTypeScope="" ma:versionID="ccd27b7901cb33e3a0aefc830e169ce8">
  <xsd:schema xmlns:xsd="http://www.w3.org/2001/XMLSchema" xmlns:xs="http://www.w3.org/2001/XMLSchema" xmlns:p="http://schemas.microsoft.com/office/2006/metadata/properties" xmlns:ns2="c9764206-9d74-4380-ac09-fccd1231d6e5" xmlns:ns3="57f7f35d-0481-4669-94c7-aa93cccd2b68" xmlns:ns4="31f4c1a5-66e4-4a17-906b-ce1dd9bbde96" targetNamespace="http://schemas.microsoft.com/office/2006/metadata/properties" ma:root="true" ma:fieldsID="9427b03b7c9a28151df5852a17d9fdc0" ns2:_="" ns3:_="" ns4:_="">
    <xsd:import namespace="c9764206-9d74-4380-ac09-fccd1231d6e5"/>
    <xsd:import namespace="57f7f35d-0481-4669-94c7-aa93cccd2b68"/>
    <xsd:import namespace="31f4c1a5-66e4-4a17-906b-ce1dd9bbde96"/>
    <xsd:element name="properties">
      <xsd:complexType>
        <xsd:sequence>
          <xsd:element name="documentManagement">
            <xsd:complexType>
              <xsd:all>
                <xsd:element ref="ns2:RadUtvalgSakMoteTitle" minOccurs="0"/>
                <xsd:element ref="ns2:RadUtvalgDokSakTittel" minOccurs="0"/>
                <xsd:element ref="ns3:RadUtvalgDokType" minOccurs="0"/>
                <xsd:element ref="ns3:RadUtvalgDokTilgang" minOccurs="0"/>
                <xsd:element ref="ns3:RadUtvalgDokPublisert" minOccurs="0"/>
                <xsd:element ref="ns4:MediaServiceMetadata" minOccurs="0"/>
                <xsd:element ref="ns4:MediaServiceFastMetadata" minOccurs="0"/>
                <xsd:element ref="ns3:SharedWithUsers" minOccurs="0"/>
                <xsd:element ref="ns3:SharedWithDetail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764206-9d74-4380-ac09-fccd1231d6e5" elementFormDefault="qualified">
    <xsd:import namespace="http://schemas.microsoft.com/office/2006/documentManagement/types"/>
    <xsd:import namespace="http://schemas.microsoft.com/office/infopath/2007/PartnerControls"/>
    <xsd:element name="RadUtvalgSakMoteTitle" ma:index="8" nillable="true" ma:displayName="RadUtvalgSakMoteTitle" ma:list="{61e60cf5-dd45-4702-95d6-f4355b84e480}" ma:internalName="RadUtvalgSakMoteTitle" ma:showField="Title" ma:web="c9764206-9d74-4380-ac09-fccd1231d6e5">
      <xsd:simpleType>
        <xsd:restriction base="dms:Lookup"/>
      </xsd:simpleType>
    </xsd:element>
    <xsd:element name="RadUtvalgDokSakTittel" ma:index="9" nillable="true" ma:displayName="RadUtvalgDokSakTittel" ma:list="{2c6c6960-0f2f-4ec9-93f8-45112e3a71d9}" ma:internalName="RadUtvalgDokSakTittel" ma:showField="Title" ma:web="c9764206-9d74-4380-ac09-fccd1231d6e5">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7f7f35d-0481-4669-94c7-aa93cccd2b68" elementFormDefault="qualified">
    <xsd:import namespace="http://schemas.microsoft.com/office/2006/documentManagement/types"/>
    <xsd:import namespace="http://schemas.microsoft.com/office/infopath/2007/PartnerControls"/>
    <xsd:element name="RadUtvalgDokType" ma:index="10" nillable="true" ma:displayName="RadUtvalgDokType" ma:default="Saksvedlegg" ma:format="Dropdown" ma:internalName="RadUtvalgDokType">
      <xsd:simpleType>
        <xsd:restriction base="dms:Choice">
          <xsd:enumeration value="Saksvedlegg"/>
          <xsd:enumeration value="Presentasjon"/>
          <xsd:enumeration value="Annet"/>
        </xsd:restriction>
      </xsd:simpleType>
    </xsd:element>
    <xsd:element name="RadUtvalgDokTilgang" ma:index="11" nillable="true" ma:displayName="RadUtvalgDokTilgang" ma:default="Åpen" ma:format="Dropdown" ma:internalName="RadUtvalgDokTilgang">
      <xsd:simpleType>
        <xsd:restriction base="dms:Choice">
          <xsd:enumeration value="Åpen"/>
          <xsd:enumeration value="Lukket"/>
          <xsd:enumeration value="NTNU"/>
        </xsd:restriction>
      </xsd:simpleType>
    </xsd:element>
    <xsd:element name="RadUtvalgDokPublisert" ma:index="12" nillable="true" ma:displayName="RadUtvalgDokPublisert" ma:default="Nei" ma:format="Dropdown" ma:internalName="RadUtvalgDokPublisert">
      <xsd:simpleType>
        <xsd:restriction base="dms:Choice">
          <xsd:enumeration value="Nei"/>
          <xsd:enumeration value="Ja"/>
        </xsd:restriction>
      </xsd:simple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f4c1a5-66e4-4a17-906b-ce1dd9bbde96"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adUtvalgDokType xmlns="57f7f35d-0481-4669-94c7-aa93cccd2b68">Saksvedlegg</RadUtvalgDokType>
    <RadUtvalgDokTilgang xmlns="57f7f35d-0481-4669-94c7-aa93cccd2b68">Åpen</RadUtvalgDokTilgang>
    <RadUtvalgDokPublisert xmlns="57f7f35d-0481-4669-94c7-aa93cccd2b68">Ja</RadUtvalgDokPublisert>
    <RadUtvalgSakMoteTitle xmlns="c9764206-9d74-4380-ac09-fccd1231d6e5">23</RadUtvalgSakMoteTitle>
    <RadUtvalgDokSakTittel xmlns="c9764206-9d74-4380-ac09-fccd1231d6e5">111</RadUtvalgDokSakTittel>
  </documentManagement>
</p:properties>
</file>

<file path=customXml/itemProps1.xml><?xml version="1.0" encoding="utf-8"?>
<ds:datastoreItem xmlns:ds="http://schemas.openxmlformats.org/officeDocument/2006/customXml" ds:itemID="{C9FB8F42-CECF-4EE7-9010-B5C5907144CB}"/>
</file>

<file path=customXml/itemProps2.xml><?xml version="1.0" encoding="utf-8"?>
<ds:datastoreItem xmlns:ds="http://schemas.openxmlformats.org/officeDocument/2006/customXml" ds:itemID="{459EC14F-8193-44CD-8E9E-9C4EA0FCB0B7}"/>
</file>

<file path=customXml/itemProps3.xml><?xml version="1.0" encoding="utf-8"?>
<ds:datastoreItem xmlns:ds="http://schemas.openxmlformats.org/officeDocument/2006/customXml" ds:itemID="{BE1FE5D1-1496-4B31-A331-52B464F5902A}"/>
</file>

<file path=docProps/app.xml><?xml version="1.0" encoding="utf-8"?>
<Properties xmlns="http://schemas.openxmlformats.org/officeDocument/2006/extended-properties" xmlns:vt="http://schemas.openxmlformats.org/officeDocument/2006/docPropsVTypes">
  <Template>ntnu_16_9</Template>
  <TotalTime>0</TotalTime>
  <Words>975</Words>
  <Application>Microsoft Office PowerPoint</Application>
  <PresentationFormat>Skjermfremvisning (16:9)</PresentationFormat>
  <Paragraphs>170</Paragraphs>
  <Slides>12</Slides>
  <Notes>7</Notes>
  <HiddenSlides>5</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vt:lpstr>
      <vt:lpstr>Calibri Light</vt:lpstr>
      <vt:lpstr>Office-tema</vt:lpstr>
      <vt:lpstr>NTNUs kvalitetsmelding 2017-18 Mål med saken: Orientere om bestilling </vt:lpstr>
      <vt:lpstr>Frister kvalitetsmelding 2017-18</vt:lpstr>
      <vt:lpstr>PowerPoint-presentasjon</vt:lpstr>
      <vt:lpstr>Agenda - Studieporteføljemøter  - februar 2018</vt:lpstr>
      <vt:lpstr>Spesielt i 2018: Reakkreditering</vt:lpstr>
      <vt:lpstr>PowerPoint-presentasjon</vt:lpstr>
      <vt:lpstr>PowerPoint-presentasjon</vt:lpstr>
      <vt:lpstr>PowerPoint-presentasjon</vt:lpstr>
      <vt:lpstr>Studietilsynsforskriften kap 2</vt:lpstr>
      <vt:lpstr>PowerPoint-presentasjon</vt:lpstr>
      <vt:lpstr>Læringsutbyttebeskrivelser</vt:lpstr>
      <vt:lpstr>Krav til studier ved NTNU     (stf=Studietilsynsforskriften)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Studieporteføljemøter  - februar 2018</dc:title>
  <dc:creator>Olve Iversen Hølaas</dc:creator>
  <cp:lastModifiedBy>Marit Skimmeli</cp:lastModifiedBy>
  <cp:revision>59</cp:revision>
  <cp:lastPrinted>2018-02-26T14:52:44Z</cp:lastPrinted>
  <dcterms:created xsi:type="dcterms:W3CDTF">2018-01-18T08:06:23Z</dcterms:created>
  <dcterms:modified xsi:type="dcterms:W3CDTF">2018-09-14T09:58:25Z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0x0101009E2066E71E497F4CB39B311F8595AA3D003D0CE3654DEAD44DA7B1AE992287C05C</vt:lpwstr>
  </property>
</Properties>
</file>